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7"/>
    <p:restoredTop sz="94643"/>
  </p:normalViewPr>
  <p:slideViewPr>
    <p:cSldViewPr snapToGrid="0" snapToObjects="1">
      <p:cViewPr varScale="1">
        <p:scale>
          <a:sx n="143" d="100"/>
          <a:sy n="143" d="100"/>
        </p:scale>
        <p:origin x="208"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notesMaster" Target="notesMasters/notesMaster1.xml"/><Relationship Id="rId157" Type="http://schemas.openxmlformats.org/officeDocument/2006/relationships/presProps" Target="presProps.xml"/><Relationship Id="rId158" Type="http://schemas.openxmlformats.org/officeDocument/2006/relationships/viewProps" Target="viewProps.xml"/><Relationship Id="rId15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23380552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 Id="rId3" Type="http://schemas.openxmlformats.org/officeDocument/2006/relationships/hyperlink" Target="https://en.wikipedia.org/wiki/Software_design_pattern" TargetMode="Externa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tackoverflow.com/questions/3441090/what-is-composition-as-it-relates-to-object-oriented-design" TargetMode="External"/><Relationship Id="rId4" Type="http://schemas.openxmlformats.org/officeDocument/2006/relationships/hyperlink" Target="https://en.wikipedia.org/wiki/Composition_over_inheritance" TargetMode="External"/><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www.businesswire.com/news/home/20151005005630/en/" TargetMode="External"/><Relationship Id="rId4" Type="http://schemas.openxmlformats.org/officeDocument/2006/relationships/hyperlink" Target="http://adobe.com/go/stateofcontent" TargetMode="External"/><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 Id="rId3" Type="http://schemas.openxmlformats.org/officeDocument/2006/relationships/hyperlink" Target="http://www.drpaulcarter.com/cs/common-c-errors.php"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en.wikipedia.org/wiki/List_of_tools_for_static_code_analysis" TargetMode="External"/><Relationship Id="rId4" Type="http://schemas.openxmlformats.org/officeDocument/2006/relationships/hyperlink" Target="http://www.tiobe.com/index.php/content/paperinfo/HowToUseCodingStandards.html" TargetMode="External"/><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67279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802117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Shape 7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3" name="Shape 7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372790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8702535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Shape 8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7" name="Shape 8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7496276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Shape 8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4" name="Shape 8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752000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Shape 8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1" name="Shape 8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0543026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Shape 8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8" name="Shape 8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8894436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Shape 8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5" name="Shape 8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0366880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Shape 84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2" name="Shape 8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7055383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Shape 8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9" name="Shape 8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6000588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Shape 8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7" name="Shape 8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67163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720669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Shape 8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5" name="Shape 8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355099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Shape 8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2" name="Shape 8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9119176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Shape 8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9" name="Shape 8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92941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Shape 8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6" name="Shape 8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4578210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Shape 8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3" name="Shape 8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668874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Shape 8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0" name="Shape 9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6486929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Shape 9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7" name="Shape 9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8886774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Shape 9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3" name="Shape 9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887823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Shape 9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0" name="Shape 9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it" u="sng">
                <a:solidFill>
                  <a:schemeClr val="hlink"/>
                </a:solidFill>
                <a:hlinkClick r:id="rId3"/>
              </a:rPr>
              <a:t>https://en.wikipedia.org/wiki/Software_design_pattern</a:t>
            </a:r>
            <a:r>
              <a:rPr lang="it"/>
              <a:t> </a:t>
            </a:r>
          </a:p>
        </p:txBody>
      </p:sp>
    </p:spTree>
    <p:extLst>
      <p:ext uri="{BB962C8B-B14F-4D97-AF65-F5344CB8AC3E}">
        <p14:creationId xmlns:p14="http://schemas.microsoft.com/office/powerpoint/2010/main" val="16209879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Shape 9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7" name="Shape 9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66627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3739859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Shape 9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4" name="Shape 9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93901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Shape 9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1" name="Shape 9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78571"/>
              <a:buFont typeface="Arial"/>
              <a:buNone/>
            </a:pPr>
            <a:r>
              <a:rPr lang="it" sz="1400" u="sng">
                <a:solidFill>
                  <a:schemeClr val="accent5"/>
                </a:solidFill>
                <a:hlinkClick r:id="rId3"/>
              </a:rPr>
              <a:t>http://stackoverflow.com/questions/3441090/what-is-composition-as-it-relates-to-object-oriented-design</a:t>
            </a:r>
          </a:p>
          <a:p>
            <a:pPr lvl="0">
              <a:lnSpc>
                <a:spcPct val="115000"/>
              </a:lnSpc>
              <a:spcBef>
                <a:spcPts val="0"/>
              </a:spcBef>
              <a:spcAft>
                <a:spcPts val="1600"/>
              </a:spcAft>
              <a:buClr>
                <a:schemeClr val="dk1"/>
              </a:buClr>
              <a:buSzPct val="78571"/>
              <a:buFont typeface="Arial"/>
              <a:buNone/>
            </a:pPr>
            <a:r>
              <a:rPr lang="it" sz="1400" u="sng">
                <a:solidFill>
                  <a:schemeClr val="accent5"/>
                </a:solidFill>
                <a:hlinkClick r:id="rId4"/>
              </a:rPr>
              <a:t>https://en.wikipedia.org/wiki/Composition_over_inheritance</a:t>
            </a:r>
            <a:r>
              <a:rPr lang="it" sz="1400">
                <a:solidFill>
                  <a:schemeClr val="dk2"/>
                </a:solidFill>
              </a:rPr>
              <a:t> </a:t>
            </a:r>
          </a:p>
        </p:txBody>
      </p:sp>
    </p:spTree>
    <p:extLst>
      <p:ext uri="{BB962C8B-B14F-4D97-AF65-F5344CB8AC3E}">
        <p14:creationId xmlns:p14="http://schemas.microsoft.com/office/powerpoint/2010/main" val="135961616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Shape 9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8" name="Shape 9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4279704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Shape 9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7" name="Shape 9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8069424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Shape 9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4" name="Shape 9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7089739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Shape 9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1" name="Shape 9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051952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8" name="Shape 9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it"/>
              <a:t>galileo galilei and francis bacon</a:t>
            </a:r>
          </a:p>
        </p:txBody>
      </p:sp>
    </p:spTree>
    <p:extLst>
      <p:ext uri="{BB962C8B-B14F-4D97-AF65-F5344CB8AC3E}">
        <p14:creationId xmlns:p14="http://schemas.microsoft.com/office/powerpoint/2010/main" val="108263638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Shape 9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7" name="Shape 9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78166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Shape 9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4" name="Shape 9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82359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Shape 10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3" name="Shape 10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90902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2649819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Shape 10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2" name="Shape 10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953229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Shape 10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8" name="Shape 10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803588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Shape 104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2" name="Shape 10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it"/>
              <a:t>make sure people understand that this is what they should not do</a:t>
            </a:r>
          </a:p>
        </p:txBody>
      </p:sp>
    </p:spTree>
    <p:extLst>
      <p:ext uri="{BB962C8B-B14F-4D97-AF65-F5344CB8AC3E}">
        <p14:creationId xmlns:p14="http://schemas.microsoft.com/office/powerpoint/2010/main" val="203750061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Shape 104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0" name="Shape 10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9856762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Shape 10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7" name="Shape 10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9243365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Shape 10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4" name="Shape 10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025312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Shape 10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1" name="Shape 10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3271952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Shape 10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8" name="Shape 10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4721700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Shape 10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5" name="Shape 10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483076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Shape 10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3" name="Shape 10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06090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064697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Shape 11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1" name="Shape 1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3911264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Shape 110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0" name="Shape 1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4595037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Shape 11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0" name="Shape 1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5816746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Shape 11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8" name="Shape 1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8813182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Shape 11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6" name="Shape 1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5375627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Shape 11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3" name="Shape 1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it" u="sng">
                <a:solidFill>
                  <a:schemeClr val="hlink"/>
                </a:solidFill>
                <a:hlinkClick r:id="rId3"/>
              </a:rPr>
              <a:t>New research</a:t>
            </a:r>
            <a:r>
              <a:rPr lang="it">
                <a:solidFill>
                  <a:schemeClr val="dk1"/>
                </a:solidFill>
              </a:rPr>
              <a:t> released by Adobe today paints a vivid picture of what we’re up against.</a:t>
            </a:r>
            <a:r>
              <a:rPr lang="it">
                <a:solidFill>
                  <a:schemeClr val="dk1"/>
                </a:solidFill>
                <a:hlinkClick r:id="rId4"/>
              </a:rPr>
              <a:t> </a:t>
            </a:r>
            <a:r>
              <a:rPr lang="it" u="sng">
                <a:solidFill>
                  <a:schemeClr val="hlink"/>
                </a:solidFill>
                <a:hlinkClick r:id="rId4"/>
              </a:rPr>
              <a:t>It shows</a:t>
            </a:r>
            <a:r>
              <a:rPr lang="it">
                <a:solidFill>
                  <a:schemeClr val="dk1"/>
                </a:solidFill>
              </a:rPr>
              <a:t> on average, U.S. consumers are using six devices and viewing 12 different sources of content. (So, I shouldn’t feel that bad carrying two phones, a laptop and a tablet while streaming Netflix on my TV.) Eighty-eight percent of consumers report they “multiscreen,” using nearly three devices simultaneously.</a:t>
            </a:r>
          </a:p>
        </p:txBody>
      </p:sp>
    </p:spTree>
    <p:extLst>
      <p:ext uri="{BB962C8B-B14F-4D97-AF65-F5344CB8AC3E}">
        <p14:creationId xmlns:p14="http://schemas.microsoft.com/office/powerpoint/2010/main" val="18404350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Shape 114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0" name="Shape 1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4268643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Shape 11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6" name="Shape 1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624427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Shape 11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3" name="Shape 1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4563954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Shape 11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0" name="Shape 11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13512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0046444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Shape 11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7" name="Shape 11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671970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Shape 11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4" name="Shape 11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5969383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Shape 11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1" name="Shape 11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7216310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Shape 11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8" name="Shape 11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8266432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Shape 120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5" name="Shape 12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15221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93620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39626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63682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754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951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42331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it"/>
              <a:t>Never met a company looking for someone discrete</a:t>
            </a:r>
          </a:p>
          <a:p>
            <a:pPr lvl="0" rtl="0">
              <a:spcBef>
                <a:spcPts val="0"/>
              </a:spcBef>
              <a:buNone/>
            </a:pPr>
            <a:endParaRPr/>
          </a:p>
          <a:p>
            <a:pPr lvl="0">
              <a:spcBef>
                <a:spcPts val="0"/>
              </a:spcBef>
              <a:buNone/>
            </a:pPr>
            <a:r>
              <a:rPr lang="it"/>
              <a:t>watermark - disclaimer</a:t>
            </a:r>
          </a:p>
        </p:txBody>
      </p:sp>
    </p:spTree>
    <p:extLst>
      <p:ext uri="{BB962C8B-B14F-4D97-AF65-F5344CB8AC3E}">
        <p14:creationId xmlns:p14="http://schemas.microsoft.com/office/powerpoint/2010/main" val="285367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6622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35508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84911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it"/>
              <a:t>not all students know what agile means</a:t>
            </a:r>
          </a:p>
        </p:txBody>
      </p:sp>
    </p:spTree>
    <p:extLst>
      <p:ext uri="{BB962C8B-B14F-4D97-AF65-F5344CB8AC3E}">
        <p14:creationId xmlns:p14="http://schemas.microsoft.com/office/powerpoint/2010/main" val="6017974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9433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7403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1330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it"/>
              <a:t>lots of practice</a:t>
            </a:r>
          </a:p>
        </p:txBody>
      </p:sp>
    </p:spTree>
    <p:extLst>
      <p:ext uri="{BB962C8B-B14F-4D97-AF65-F5344CB8AC3E}">
        <p14:creationId xmlns:p14="http://schemas.microsoft.com/office/powerpoint/2010/main" val="1887309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998909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2090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7" name="Shape 2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47978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70445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913016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418802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711541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20176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 name="Shape 3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92059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it"/>
              <a:t>http://techiejs.com/Blog/Post/Working-Agile-like-with-SCRUM-and-Extreme-Programming</a:t>
            </a:r>
          </a:p>
        </p:txBody>
      </p:sp>
    </p:spTree>
    <p:extLst>
      <p:ext uri="{BB962C8B-B14F-4D97-AF65-F5344CB8AC3E}">
        <p14:creationId xmlns:p14="http://schemas.microsoft.com/office/powerpoint/2010/main" val="10080455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23353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078437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954328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455584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3" name="Shape 3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214779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674681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33786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743133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0" name="Shape 3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273243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 name="Shape 3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511880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573655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9853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467203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it" u="sng">
                <a:solidFill>
                  <a:schemeClr val="hlink"/>
                </a:solidFill>
                <a:hlinkClick r:id="rId3"/>
              </a:rPr>
              <a:t>http://www.drpaulcarter.com/cs/common-c-errors.php</a:t>
            </a:r>
            <a:r>
              <a:rPr lang="it"/>
              <a:t> </a:t>
            </a:r>
          </a:p>
        </p:txBody>
      </p:sp>
    </p:spTree>
    <p:extLst>
      <p:ext uri="{BB962C8B-B14F-4D97-AF65-F5344CB8AC3E}">
        <p14:creationId xmlns:p14="http://schemas.microsoft.com/office/powerpoint/2010/main" val="6234665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5" name="Shape 4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290543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2" name="Shape 4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300293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742705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6" name="Shape 4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it"/>
              <a:t>example - use smart pointers in C++</a:t>
            </a:r>
          </a:p>
        </p:txBody>
      </p:sp>
    </p:spTree>
    <p:extLst>
      <p:ext uri="{BB962C8B-B14F-4D97-AF65-F5344CB8AC3E}">
        <p14:creationId xmlns:p14="http://schemas.microsoft.com/office/powerpoint/2010/main" val="7955729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5" name="Shape 4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616365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32828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1" name="Shape 4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778580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Shape 4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0" name="Shape 4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it"/>
              <a:t>Bomb Analogy - if you can get in, put a post it, then there is a security issues with your software.</a:t>
            </a:r>
          </a:p>
        </p:txBody>
      </p:sp>
    </p:spTree>
    <p:extLst>
      <p:ext uri="{BB962C8B-B14F-4D97-AF65-F5344CB8AC3E}">
        <p14:creationId xmlns:p14="http://schemas.microsoft.com/office/powerpoint/2010/main" val="7558706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6" name="Shape 4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52326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026807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4" name="Shape 4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40026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74126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Shape 5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1" name="Shape 5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589577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it"/>
              <a:t>cite this.</a:t>
            </a:r>
          </a:p>
        </p:txBody>
      </p:sp>
    </p:spTree>
    <p:extLst>
      <p:ext uri="{BB962C8B-B14F-4D97-AF65-F5344CB8AC3E}">
        <p14:creationId xmlns:p14="http://schemas.microsoft.com/office/powerpoint/2010/main" val="15145705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 name="Shape 5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28936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7" name="Shape 5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731796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01461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700108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8" name="Shape 5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278720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6" name="Shape 5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6886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87540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it"/>
              <a:t>  This program shows flying spheres. The program eats CPU on lesser</a:t>
            </a:r>
            <a:br>
              <a:rPr lang="it"/>
            </a:br>
            <a:r>
              <a:rPr lang="it"/>
              <a:t>    equipt systems. The program will run until termination. Terminal </a:t>
            </a:r>
            <a:br>
              <a:rPr lang="it"/>
            </a:br>
            <a:r>
              <a:rPr lang="it"/>
              <a:t>    must be vt100 or better with 80 columns and 24 rows or more.</a:t>
            </a:r>
            <a:br>
              <a:rPr lang="it"/>
            </a:br>
            <a:endParaRPr lang="it"/>
          </a:p>
          <a:p>
            <a:pPr lvl="0">
              <a:spcBef>
                <a:spcPts val="0"/>
              </a:spcBef>
              <a:buNone/>
            </a:pPr>
            <a:endParaRPr/>
          </a:p>
        </p:txBody>
      </p:sp>
    </p:spTree>
    <p:extLst>
      <p:ext uri="{BB962C8B-B14F-4D97-AF65-F5344CB8AC3E}">
        <p14:creationId xmlns:p14="http://schemas.microsoft.com/office/powerpoint/2010/main" val="8004284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Shape 5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3" name="Shape 5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626212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Shape 5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0" name="Shape 5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it" u="sng">
                <a:solidFill>
                  <a:schemeClr val="accent5"/>
                </a:solidFill>
                <a:hlinkClick r:id="rId3"/>
              </a:rPr>
              <a:t>https://en.wikipedia.org/wiki/List_of_tools_for_static_code_analysis</a:t>
            </a:r>
            <a:r>
              <a:rPr lang="it"/>
              <a:t> </a:t>
            </a:r>
          </a:p>
          <a:p>
            <a:pPr lvl="0" rtl="0">
              <a:lnSpc>
                <a:spcPct val="115000"/>
              </a:lnSpc>
              <a:spcBef>
                <a:spcPts val="0"/>
              </a:spcBef>
              <a:spcAft>
                <a:spcPts val="1600"/>
              </a:spcAft>
              <a:buClr>
                <a:schemeClr val="dk1"/>
              </a:buClr>
              <a:buSzPct val="100000"/>
              <a:buFont typeface="Arial"/>
              <a:buNone/>
            </a:pPr>
            <a:r>
              <a:rPr lang="it" u="sng">
                <a:solidFill>
                  <a:schemeClr val="hlink"/>
                </a:solidFill>
                <a:hlinkClick r:id="rId4"/>
              </a:rPr>
              <a:t>http://www.tiobe.com/index.php/content/paperinfo/HowToUseCodingStandards.html</a:t>
            </a:r>
          </a:p>
          <a:p>
            <a:pPr lvl="0" rtl="0">
              <a:lnSpc>
                <a:spcPct val="115000"/>
              </a:lnSpc>
              <a:spcBef>
                <a:spcPts val="0"/>
              </a:spcBef>
              <a:spcAft>
                <a:spcPts val="1600"/>
              </a:spcAft>
              <a:buClr>
                <a:schemeClr val="dk1"/>
              </a:buClr>
              <a:buSzPct val="100000"/>
              <a:buFont typeface="Arial"/>
              <a:buNone/>
            </a:pPr>
            <a:endParaRPr/>
          </a:p>
          <a:p>
            <a:pPr lvl="0">
              <a:lnSpc>
                <a:spcPct val="115000"/>
              </a:lnSpc>
              <a:spcBef>
                <a:spcPts val="0"/>
              </a:spcBef>
              <a:spcAft>
                <a:spcPts val="1600"/>
              </a:spcAft>
              <a:buClr>
                <a:schemeClr val="dk1"/>
              </a:buClr>
              <a:buSzPct val="100000"/>
              <a:buFont typeface="Arial"/>
              <a:buNone/>
            </a:pPr>
            <a:r>
              <a:rPr lang="it"/>
              <a:t>Shyam talks 5-10 mins</a:t>
            </a:r>
          </a:p>
        </p:txBody>
      </p:sp>
    </p:spTree>
    <p:extLst>
      <p:ext uri="{BB962C8B-B14F-4D97-AF65-F5344CB8AC3E}">
        <p14:creationId xmlns:p14="http://schemas.microsoft.com/office/powerpoint/2010/main" val="17805316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7" name="Shape 5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4760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4" name="Shape 5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30071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710479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8" name="Shape 6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53885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Shape 6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5" name="Shape 6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75257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3" name="Shape 6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57128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1" name="Shape 6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76049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5299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Shape 6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9" name="Shape 6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929823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Shape 64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7" name="Shape 6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521158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Shape 65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5" name="Shape 6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157434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Shape 6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3" name="Shape 6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762228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Shape 6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1" name="Shape 6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985132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Shape 6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9" name="Shape 6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743364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262970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Shape 6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3" name="Shape 6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782261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828457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23902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230295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Shape 71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6" name="Shape 7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392405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Shape 7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3" name="Shape 7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16898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Shape 7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9" name="Shape 7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479601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75065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Shape 7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5" name="Shape 7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09226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Shape 7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4" name="Shape 7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360948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3" name="Shape 7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66681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Shape 7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1" name="Shape 7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337705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9" name="Shape 7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57251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Shape 7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6" name="Shape 7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0890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a:t>
            </a:fld>
            <a:endParaRPr lang="it"/>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a:t>
            </a:fld>
            <a:endParaRPr lang="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a:t>
            </a:fld>
            <a:endParaRPr lang="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a:t>
            </a:fld>
            <a:endParaRPr lang="i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a:t>
            </a:fld>
            <a:endParaRPr lang="i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a:t>
            </a:fld>
            <a:endParaRPr lang="i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a:t>
            </a:fld>
            <a:endParaRPr lang="it"/>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a:t>
            </a:fld>
            <a:endParaRPr lang="i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a:t>
            </a:fld>
            <a:endParaRPr lang="i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a:t>
            </a:fld>
            <a:endParaRPr lang="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a:t>
            </a:fld>
            <a:endParaRPr lang="it"/>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it" sz="1000">
                <a:solidFill>
                  <a:schemeClr val="dk2"/>
                </a:solidFill>
              </a:rPr>
              <a:t>‹#›</a:t>
            </a:fld>
            <a:endParaRPr lang="it"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47.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4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4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50.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3" Type="http://schemas.openxmlformats.org/officeDocument/2006/relationships/image" Target="../media/image51.gif"/><Relationship Id="rId4" Type="http://schemas.openxmlformats.org/officeDocument/2006/relationships/image" Target="../media/image52.gif"/><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3" Type="http://schemas.openxmlformats.org/officeDocument/2006/relationships/hyperlink" Target="http://stackoverflow.com/questions/6500468/recommendations-for-writing-an-api" TargetMode="External"/><Relationship Id="rId4" Type="http://schemas.openxmlformats.org/officeDocument/2006/relationships/hyperlink" Target="http://lcsd05.cs.tamu.edu/slides/keynote.pdf" TargetMode="External"/><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4.jpeg"/><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hyperlink" Target="https://blogs.dropbox.com/developers/2015/04/how-many-http-status-codes-should-your-api-use/"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www.fabiensanglard.net/prince_of_persia/pop_boot2.php" TargetMode="External"/><Relationship Id="rId4" Type="http://schemas.openxmlformats.org/officeDocument/2006/relationships/image" Target="../media/image55.png"/><Relationship Id="rId5" Type="http://schemas.openxmlformats.org/officeDocument/2006/relationships/hyperlink" Target="http://youtube.com/v/gC3WEwSJoHs" TargetMode="External"/><Relationship Id="rId6" Type="http://schemas.openxmlformats.org/officeDocument/2006/relationships/image" Target="../media/image56.jpg"/><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3" Type="http://schemas.openxmlformats.org/officeDocument/2006/relationships/hyperlink" Target="http://www.fabiensanglard.net/prince_of_persia/pop_boot2.php" TargetMode="External"/><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9" Type="http://schemas.openxmlformats.org/officeDocument/2006/relationships/image" Target="../media/image65.jpg"/><Relationship Id="rId20" Type="http://schemas.openxmlformats.org/officeDocument/2006/relationships/image" Target="../media/image76.png"/><Relationship Id="rId10" Type="http://schemas.openxmlformats.org/officeDocument/2006/relationships/image" Target="../media/image66.jpg"/><Relationship Id="rId11" Type="http://schemas.openxmlformats.org/officeDocument/2006/relationships/image" Target="../media/image67.png"/><Relationship Id="rId12" Type="http://schemas.openxmlformats.org/officeDocument/2006/relationships/image" Target="../media/image68.png"/><Relationship Id="rId13" Type="http://schemas.openxmlformats.org/officeDocument/2006/relationships/image" Target="../media/image69.png"/><Relationship Id="rId14" Type="http://schemas.openxmlformats.org/officeDocument/2006/relationships/image" Target="../media/image70.png"/><Relationship Id="rId15" Type="http://schemas.openxmlformats.org/officeDocument/2006/relationships/image" Target="../media/image71.png"/><Relationship Id="rId16" Type="http://schemas.openxmlformats.org/officeDocument/2006/relationships/image" Target="../media/image72.jpeg"/><Relationship Id="rId17" Type="http://schemas.openxmlformats.org/officeDocument/2006/relationships/image" Target="../media/image73.png"/><Relationship Id="rId18" Type="http://schemas.openxmlformats.org/officeDocument/2006/relationships/image" Target="../media/image74.png"/><Relationship Id="rId19" Type="http://schemas.openxmlformats.org/officeDocument/2006/relationships/image" Target="../media/image75.png"/><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59.png"/><Relationship Id="rId4" Type="http://schemas.openxmlformats.org/officeDocument/2006/relationships/image" Target="../media/image60.jp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jpeg"/><Relationship Id="rId8" Type="http://schemas.openxmlformats.org/officeDocument/2006/relationships/image" Target="../media/image6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hyperlink" Target="https://www.doc.ic.ac.uk/~susan/475/unmain.html"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hyperlink" Target="https://info.cs.st-andrews.ac.uk/student-handbook/academic/gap.html"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hyperlink" Target="http://goog-perftools.sourceforge.net/"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hyperlink" Target="http://stackoverflow.com/questions/3585846/color-text-in-terminal-aplications-in-unix"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7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7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40.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8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8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hyperlink" Target="http://blogs.adobe.com/conversations/2015/10/at-max-content-velocity-meets-its-match.html?scid=social53499006&amp;adbid=967586483284685&amp;adbpl=fb&amp;adbpr=341657335877606" TargetMode="External"/><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8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hyperlink" Target="https://sic2.host.cs.st-andrews.ac.uk/aiq.html"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hyperlink" Target="https://info.cs.st-andrews.ac.uk/student-handbook/learning-teaching/programming-sty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hyperlink" Target="http://www.brepettis.com/blog/2009/3/3/the-cult-of-done-manifesto.html" TargetMode="External"/></Relationships>
</file>

<file path=ppt/slides/_rels/slide154.xml.rels><?xml version="1.0" encoding="UTF-8" standalone="yes"?>
<Relationships xmlns="http://schemas.openxmlformats.org/package/2006/relationships"><Relationship Id="rId3" Type="http://schemas.openxmlformats.org/officeDocument/2006/relationships/hyperlink" Target="http://www.open.ac.uk/StudentWeb/m874/!synterr.htm" TargetMode="External"/><Relationship Id="rId4" Type="http://schemas.openxmlformats.org/officeDocument/2006/relationships/hyperlink" Target="https://docs.oracle.com/javase/tutorial/getStarted/problems/" TargetMode="External"/><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hyperlink" Target="https://info.cs.st-andrews.ac.uk/student-handbook/learning-teaching/feedback.html" TargetMode="External"/><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hyperlink" Target="http://www.osnews.com/story/19266/WTFs_m" TargetMode="External"/><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hyperlink" Target="https://medium.com/@davidbyttow/abc-always-be-coding-d5f8051afce2" TargetMode="External"/><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norvig.com/21-days.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jpg"/><Relationship Id="rId5" Type="http://schemas.openxmlformats.org/officeDocument/2006/relationships/image" Target="../media/image19.jpeg"/><Relationship Id="rId6" Type="http://schemas.openxmlformats.org/officeDocument/2006/relationships/image" Target="../media/image20.jpg"/><Relationship Id="rId7" Type="http://schemas.openxmlformats.org/officeDocument/2006/relationships/image" Target="../media/image21.jpg"/><Relationship Id="rId8" Type="http://schemas.openxmlformats.org/officeDocument/2006/relationships/image" Target="../media/image22.jp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mishadoff.com/blog/programming-digest-2/" TargetMode="External"/><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hyperlink" Target="http://pomodorotechnique.com/" TargetMode="External"/><Relationship Id="rId6" Type="http://schemas.openxmlformats.org/officeDocument/2006/relationships/hyperlink" Target="https://xkcd.com/1319/" TargetMode="External"/><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robertgreiner.com/2011/07/later-equals-never/"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hyperlink" Target="http://www.cs.umd.edu/class/spring2003/cmsc838p/Process/waterfall.pdf" TargetMode="External"/><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hyperlink" Target="https://www.ics.ie/news/view/1653" TargetMode="External"/><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30.gif"/><Relationship Id="rId4" Type="http://schemas.openxmlformats.org/officeDocument/2006/relationships/hyperlink" Target="http://techiejs.com/Blog/Post/Working-Agile-like-with-SCRUM-and-Extreme-Programming" TargetMode="External"/><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bloomberg-uk-codecon.eventbrite.co.uk/"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hyperlink" Target="https://xkcd.com/571/" TargetMode="External"/><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hyperlink" Target="https://www.linkedin.com/pulse/stop-reinventing-wheel-philip-holt" TargetMode="External"/><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hyperlink" Target="https://www.topcoder.com/" TargetMode="External"/><Relationship Id="rId4"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hyperlink" Target="https://www.reddit.com/r/pics/comments/klr85/hackers_can_turn_your_home_computer_into_a_bomb/" TargetMode="External"/><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hyperlink" Target="http://cartoontester.blogspot.co.uk/" TargetMode="External"/><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8.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agileinaflash.blogspot.de/2009/02/first.html"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hyperlink" Target="http://www.wired.com/2007/06/computer_scienc/" TargetMode="External"/><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40.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41.png"/></Relationships>
</file>

<file path=ppt/slides/_rels/slide67.xml.rels><?xml version="1.0" encoding="UTF-8" standalone="yes"?>
<Relationships xmlns="http://schemas.openxmlformats.org/package/2006/relationships"><Relationship Id="rId3" Type="http://schemas.openxmlformats.org/officeDocument/2006/relationships/hyperlink" Target="https://www.reddit.com/r/badcode" TargetMode="External"/><Relationship Id="rId4"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hyperlink" Target="https://www.reddit.com/r/badcode/comments/3ko55o/someone_tried_to_make_a_chatbot_for_a_programming/" TargetMode="External"/><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jpg"/><Relationship Id="rId5" Type="http://schemas.openxmlformats.org/officeDocument/2006/relationships/hyperlink" Target="https://www.reddit.com/r/badcode/comments/3j37iy/if_you_can_not_round_numbers/" TargetMode="External"/><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www.ioccc.org/years.html#1996_eldby"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docs.oracle.com/javase/7/docs/technotes/tools/solaris/javac.html"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en.wikipedia.org/wiki/Indent_style"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google.github.io/styleguide/javaguide.html#s4.6.3-horizontal-alignment"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http://stackoverflow.com/questions/184618/what-is-the-best-comment-in-source-code-you-have-ever-encountered"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hyperlink" Target="http://stackoverflow.com/questions/184618/what-is-the-best-comment-in-source-code-you-have-ever-encountere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hyperlink" Target="http://sic2.host.cs.st-andrews.ac.uk/" TargetMode="External"/><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stackoverflow.com/questions/184618/what-is-the-best-comment-in-source-code-you-have-ever-encountered"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hyperlink" Target="http://stackoverflow.com/questions/184618/what-is-the-best-comment-in-source-code-you-have-ever-encountered"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hyperlink" Target="http://stackoverflow.com/questions/184618/what-is-the-best-comment-in-source-code-you-have-ever-encountered"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hyperlink" Target="http://stackoverflow.com/questions/184618/what-is-the-best-comment-in-source-code-you-have-ever-encountered"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tackoverflow.com/questions/184618/what-is-the-best-comment-in-source-code-you-have-ever-encountered"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hyperlink" Target="http://programmers.stackexchange.com/questions/60699/is-funny-commenting-a-bad-practice-or-not"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3" Type="http://schemas.openxmlformats.org/officeDocument/2006/relationships/hyperlink" Target="https://studres.cs.st-andrews.ac.uk/CS5031/" TargetMode="External"/><Relationship Id="rId4" Type="http://schemas.openxmlformats.org/officeDocument/2006/relationships/hyperlink" Target="https://sic2.host.cs.st-andrews.ac.uk/aiq.html" TargetMode="External"/><Relationship Id="rId5" Type="http://schemas.openxmlformats.org/officeDocument/2006/relationships/image" Target="../media/image5.jp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6.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hyperlink" Target="https://studres.cs.st-andrews.ac.uk/CS5031/Lectures/week04/cleancode.html"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hyperlink" Target="https://studres.cs.st-andrews.ac.uk/CS5031/Lectures/week04/cleancode.html"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descr="Poster.png"/>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38374" y="-76200"/>
            <a:ext cx="7569475" cy="5346398"/>
          </a:xfrm>
          <a:prstGeom prst="rect">
            <a:avLst/>
          </a:prstGeom>
          <a:noFill/>
          <a:ln>
            <a:noFill/>
          </a:ln>
        </p:spPr>
      </p:pic>
      <p:sp>
        <p:nvSpPr>
          <p:cNvPr id="55" name="Shape 5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a:t>
            </a:fld>
            <a:endParaRPr lang="it"/>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Outline</a:t>
            </a:r>
          </a:p>
        </p:txBody>
      </p:sp>
      <p:sp>
        <p:nvSpPr>
          <p:cNvPr id="119" name="Shape 119"/>
          <p:cNvSpPr txBox="1">
            <a:spLocks noGrp="1"/>
          </p:cNvSpPr>
          <p:nvPr>
            <p:ph type="body" idx="1"/>
          </p:nvPr>
        </p:nvSpPr>
        <p:spPr>
          <a:xfrm>
            <a:off x="311700" y="1152475"/>
            <a:ext cx="3530700" cy="3416400"/>
          </a:xfrm>
          <a:prstGeom prst="rect">
            <a:avLst/>
          </a:prstGeom>
        </p:spPr>
        <p:txBody>
          <a:bodyPr lIns="91425" tIns="91425" rIns="91425" bIns="91425" anchor="t" anchorCtr="0">
            <a:noAutofit/>
          </a:bodyPr>
          <a:lstStyle/>
          <a:p>
            <a:pPr marL="457200" lvl="0" indent="-228600" rtl="0">
              <a:spcBef>
                <a:spcPts val="1000"/>
              </a:spcBef>
            </a:pPr>
            <a:r>
              <a:rPr lang="it"/>
              <a:t>Aims</a:t>
            </a:r>
          </a:p>
          <a:p>
            <a:pPr marL="457200" lvl="0" indent="-228600" rtl="0">
              <a:spcBef>
                <a:spcPts val="1000"/>
              </a:spcBef>
            </a:pPr>
            <a:r>
              <a:rPr lang="it"/>
              <a:t>Marking scale</a:t>
            </a:r>
          </a:p>
          <a:p>
            <a:pPr marL="457200" lvl="0" indent="-228600" rtl="0">
              <a:spcBef>
                <a:spcPts val="1000"/>
              </a:spcBef>
            </a:pPr>
            <a:r>
              <a:rPr lang="it"/>
              <a:t>Becoming a better</a:t>
            </a:r>
          </a:p>
          <a:p>
            <a:pPr marL="914400" lvl="1" indent="-228600" rtl="0">
              <a:spcBef>
                <a:spcPts val="1000"/>
              </a:spcBef>
            </a:pPr>
            <a:r>
              <a:rPr lang="it"/>
              <a:t>Programmer</a:t>
            </a:r>
          </a:p>
          <a:p>
            <a:pPr marL="914400" lvl="1" indent="-228600" rtl="0">
              <a:spcBef>
                <a:spcPts val="1000"/>
              </a:spcBef>
            </a:pPr>
            <a:r>
              <a:rPr lang="it"/>
              <a:t>Computer Scientist</a:t>
            </a:r>
          </a:p>
          <a:p>
            <a:pPr marL="457200" lvl="0" indent="-228600" rtl="0">
              <a:spcBef>
                <a:spcPts val="1000"/>
              </a:spcBef>
            </a:pPr>
            <a:r>
              <a:rPr lang="it"/>
              <a:t>Good and Bad code</a:t>
            </a:r>
          </a:p>
          <a:p>
            <a:pPr marL="457200" lvl="0" indent="-228600" rtl="0">
              <a:spcBef>
                <a:spcPts val="1000"/>
              </a:spcBef>
            </a:pPr>
            <a:r>
              <a:rPr lang="it"/>
              <a:t>Reproducibility and Testing</a:t>
            </a:r>
          </a:p>
        </p:txBody>
      </p:sp>
      <p:pic>
        <p:nvPicPr>
          <p:cNvPr id="120" name="Shape 120"/>
          <p:cNvPicPr preferRelativeResize="0"/>
          <p:nvPr/>
        </p:nvPicPr>
        <p:blipFill>
          <a:blip r:embed="rId3">
            <a:alphaModFix/>
          </a:blip>
          <a:stretch>
            <a:fillRect/>
          </a:stretch>
        </p:blipFill>
        <p:spPr>
          <a:xfrm>
            <a:off x="5366348" y="3032525"/>
            <a:ext cx="2407750" cy="1735424"/>
          </a:xfrm>
          <a:prstGeom prst="rect">
            <a:avLst/>
          </a:prstGeom>
          <a:noFill/>
          <a:ln>
            <a:noFill/>
          </a:ln>
        </p:spPr>
      </p:pic>
      <p:sp>
        <p:nvSpPr>
          <p:cNvPr id="121" name="Shape 12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10</a:t>
            </a:fld>
            <a:endParaRPr lang="it"/>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Shape 79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Methods/Functions</a:t>
            </a:r>
          </a:p>
        </p:txBody>
      </p:sp>
      <p:sp>
        <p:nvSpPr>
          <p:cNvPr id="796" name="Shape 79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0"/>
              </a:spcBef>
            </a:pPr>
            <a:r>
              <a:rPr lang="it"/>
              <a:t>Make them small! </a:t>
            </a:r>
          </a:p>
          <a:p>
            <a:pPr marL="457200" lvl="0" indent="-228600" rtl="0">
              <a:spcBef>
                <a:spcPts val="0"/>
              </a:spcBef>
              <a:buClr>
                <a:srgbClr val="38761D"/>
              </a:buClr>
            </a:pPr>
            <a:r>
              <a:rPr lang="it" b="1">
                <a:solidFill>
                  <a:srgbClr val="38761D"/>
                </a:solidFill>
              </a:rPr>
              <a:t>Do one thing, do it well, do it only!</a:t>
            </a:r>
          </a:p>
          <a:p>
            <a:pPr marL="457200" lvl="0" indent="-228600" rtl="0">
              <a:spcBef>
                <a:spcPts val="0"/>
              </a:spcBef>
            </a:pPr>
            <a:r>
              <a:rPr lang="it"/>
              <a:t>Keep them about 15-20 lines long MAX!</a:t>
            </a:r>
          </a:p>
          <a:p>
            <a:pPr marL="914400" lvl="1" indent="-228600" rtl="0">
              <a:spcBef>
                <a:spcPts val="0"/>
              </a:spcBef>
            </a:pPr>
            <a:r>
              <a:rPr lang="it"/>
              <a:t>Others suggest to have about 5-10 lines AND max 1 conditional statement</a:t>
            </a:r>
          </a:p>
          <a:p>
            <a:pPr lvl="0" rtl="0">
              <a:spcBef>
                <a:spcPts val="0"/>
              </a:spcBef>
              <a:buNone/>
            </a:pPr>
            <a:endParaRPr/>
          </a:p>
          <a:p>
            <a:pPr marL="457200" lvl="0" indent="-228600" rtl="0">
              <a:spcBef>
                <a:spcPts val="0"/>
              </a:spcBef>
            </a:pPr>
            <a:r>
              <a:rPr lang="it"/>
              <a:t>Do not mix levels of abstraction</a:t>
            </a:r>
          </a:p>
          <a:p>
            <a:pPr marL="457200" lvl="0" indent="-228600" rtl="0">
              <a:spcBef>
                <a:spcPts val="0"/>
              </a:spcBef>
            </a:pPr>
            <a:r>
              <a:rPr lang="it"/>
              <a:t>Have no side effects</a:t>
            </a:r>
          </a:p>
          <a:p>
            <a:pPr marL="457200" lvl="0" indent="-228600" rtl="0">
              <a:spcBef>
                <a:spcPts val="0"/>
              </a:spcBef>
            </a:pPr>
            <a:r>
              <a:rPr lang="it"/>
              <a:t>Either change state or return a value/object</a:t>
            </a:r>
          </a:p>
          <a:p>
            <a:pPr marL="457200" lvl="0" indent="-228600">
              <a:spcBef>
                <a:spcPts val="0"/>
              </a:spcBef>
            </a:pPr>
            <a:r>
              <a:rPr lang="it"/>
              <a:t>Do not repeat yourself!</a:t>
            </a:r>
          </a:p>
        </p:txBody>
      </p:sp>
      <p:sp>
        <p:nvSpPr>
          <p:cNvPr id="797" name="Shape 79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100</a:t>
            </a:fld>
            <a:endParaRPr lang="it"/>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Methods/Functions - Example I</a:t>
            </a:r>
          </a:p>
        </p:txBody>
      </p:sp>
      <p:sp>
        <p:nvSpPr>
          <p:cNvPr id="803" name="Shape 803"/>
          <p:cNvSpPr txBox="1">
            <a:spLocks noGrp="1"/>
          </p:cNvSpPr>
          <p:nvPr>
            <p:ph type="body" idx="1"/>
          </p:nvPr>
        </p:nvSpPr>
        <p:spPr>
          <a:xfrm>
            <a:off x="311700" y="1152475"/>
            <a:ext cx="8466899" cy="3416400"/>
          </a:xfrm>
          <a:prstGeom prst="rect">
            <a:avLst/>
          </a:prstGeom>
        </p:spPr>
        <p:txBody>
          <a:bodyPr lIns="91425" tIns="91425" rIns="91425" bIns="91425" anchor="t" anchorCtr="0">
            <a:noAutofit/>
          </a:bodyPr>
          <a:lstStyle/>
          <a:p>
            <a:pPr lvl="0" rtl="0">
              <a:spcBef>
                <a:spcPts val="0"/>
              </a:spcBef>
              <a:buNone/>
            </a:pPr>
            <a:r>
              <a:rPr lang="it" b="1">
                <a:solidFill>
                  <a:srgbClr val="FF0000"/>
                </a:solidFill>
              </a:rPr>
              <a:t>Bad</a:t>
            </a:r>
          </a:p>
          <a:p>
            <a:pPr lvl="0" rtl="0">
              <a:spcBef>
                <a:spcPts val="0"/>
              </a:spcBef>
              <a:buNone/>
            </a:pPr>
            <a:r>
              <a:rPr lang="it">
                <a:latin typeface="Consolas"/>
                <a:ea typeface="Consolas"/>
                <a:cs typeface="Consolas"/>
                <a:sym typeface="Consolas"/>
              </a:rPr>
              <a:t>public boolean checkPwd(String[] usr, String[] pwd) {</a:t>
            </a:r>
            <a:br>
              <a:rPr lang="it">
                <a:latin typeface="Consolas"/>
                <a:ea typeface="Consolas"/>
                <a:cs typeface="Consolas"/>
                <a:sym typeface="Consolas"/>
              </a:rPr>
            </a:br>
            <a:r>
              <a:rPr lang="it">
                <a:latin typeface="Consolas"/>
                <a:ea typeface="Consolas"/>
                <a:cs typeface="Consolas"/>
                <a:sym typeface="Consolas"/>
              </a:rPr>
              <a:t>   </a:t>
            </a:r>
            <a:r>
              <a:rPr lang="it">
                <a:solidFill>
                  <a:srgbClr val="FF0000"/>
                </a:solidFill>
                <a:latin typeface="Consolas"/>
                <a:ea typeface="Consolas"/>
                <a:cs typeface="Consolas"/>
                <a:sym typeface="Consolas"/>
              </a:rPr>
              <a:t> this.pwd = pwd;</a:t>
            </a:r>
            <a:r>
              <a:rPr lang="it">
                <a:latin typeface="Consolas"/>
                <a:ea typeface="Consolas"/>
                <a:cs typeface="Consolas"/>
                <a:sym typeface="Consolas"/>
              </a:rPr>
              <a:t/>
            </a:r>
            <a:br>
              <a:rPr lang="it">
                <a:latin typeface="Consolas"/>
                <a:ea typeface="Consolas"/>
                <a:cs typeface="Consolas"/>
                <a:sym typeface="Consolas"/>
              </a:rPr>
            </a:br>
            <a:r>
              <a:rPr lang="it">
                <a:latin typeface="Consolas"/>
                <a:ea typeface="Consolas"/>
                <a:cs typeface="Consolas"/>
                <a:sym typeface="Consolas"/>
              </a:rPr>
              <a:t>    int[] valids = new int[</a:t>
            </a:r>
            <a:r>
              <a:rPr lang="it">
                <a:solidFill>
                  <a:srgbClr val="FF0000"/>
                </a:solidFill>
                <a:latin typeface="Consolas"/>
                <a:ea typeface="Consolas"/>
                <a:cs typeface="Consolas"/>
                <a:sym typeface="Consolas"/>
              </a:rPr>
              <a:t>10</a:t>
            </a:r>
            <a:r>
              <a:rPr lang="it">
                <a:latin typeface="Consolas"/>
                <a:ea typeface="Consolas"/>
                <a:cs typeface="Consolas"/>
                <a:sym typeface="Consolas"/>
              </a:rPr>
              <a:t>];</a:t>
            </a:r>
            <a:br>
              <a:rPr lang="it">
                <a:latin typeface="Consolas"/>
                <a:ea typeface="Consolas"/>
                <a:cs typeface="Consolas"/>
                <a:sym typeface="Consolas"/>
              </a:rPr>
            </a:br>
            <a:r>
              <a:rPr lang="it">
                <a:latin typeface="Consolas"/>
                <a:ea typeface="Consolas"/>
                <a:cs typeface="Consolas"/>
                <a:sym typeface="Consolas"/>
              </a:rPr>
              <a:t>    for(int i = 0; i &lt; </a:t>
            </a:r>
            <a:r>
              <a:rPr lang="it">
                <a:solidFill>
                  <a:srgbClr val="FF0000"/>
                </a:solidFill>
                <a:latin typeface="Consolas"/>
                <a:ea typeface="Consolas"/>
                <a:cs typeface="Consolas"/>
                <a:sym typeface="Consolas"/>
              </a:rPr>
              <a:t>10</a:t>
            </a:r>
            <a:r>
              <a:rPr lang="it">
                <a:latin typeface="Consolas"/>
                <a:ea typeface="Consolas"/>
                <a:cs typeface="Consolas"/>
                <a:sym typeface="Consolas"/>
              </a:rPr>
              <a:t>; i++) </a:t>
            </a:r>
            <a:br>
              <a:rPr lang="it">
                <a:latin typeface="Consolas"/>
                <a:ea typeface="Consolas"/>
                <a:cs typeface="Consolas"/>
                <a:sym typeface="Consolas"/>
              </a:rPr>
            </a:br>
            <a:r>
              <a:rPr lang="it">
                <a:latin typeface="Consolas"/>
                <a:ea typeface="Consolas"/>
                <a:cs typeface="Consolas"/>
                <a:sym typeface="Consolas"/>
              </a:rPr>
              <a:t>		if (usr[i].pwd </a:t>
            </a:r>
            <a:r>
              <a:rPr lang="it">
                <a:solidFill>
                  <a:srgbClr val="FF0000"/>
                </a:solidFill>
                <a:latin typeface="Consolas"/>
                <a:ea typeface="Consolas"/>
                <a:cs typeface="Consolas"/>
                <a:sym typeface="Consolas"/>
              </a:rPr>
              <a:t>==</a:t>
            </a:r>
            <a:r>
              <a:rPr lang="it">
                <a:latin typeface="Consolas"/>
                <a:ea typeface="Consolas"/>
                <a:cs typeface="Consolas"/>
                <a:sym typeface="Consolas"/>
              </a:rPr>
              <a:t> pwd[i] &amp;&amp; pwd[i].length() &gt; </a:t>
            </a:r>
            <a:r>
              <a:rPr lang="it">
                <a:solidFill>
                  <a:srgbClr val="FF0000"/>
                </a:solidFill>
                <a:latin typeface="Consolas"/>
                <a:ea typeface="Consolas"/>
                <a:cs typeface="Consolas"/>
                <a:sym typeface="Consolas"/>
              </a:rPr>
              <a:t>10</a:t>
            </a:r>
            <a:r>
              <a:rPr lang="it">
                <a:latin typeface="Consolas"/>
                <a:ea typeface="Consolas"/>
                <a:cs typeface="Consolas"/>
                <a:sym typeface="Consolas"/>
              </a:rPr>
              <a:t>)</a:t>
            </a:r>
            <a:br>
              <a:rPr lang="it">
                <a:latin typeface="Consolas"/>
                <a:ea typeface="Consolas"/>
                <a:cs typeface="Consolas"/>
                <a:sym typeface="Consolas"/>
              </a:rPr>
            </a:br>
            <a:r>
              <a:rPr lang="it">
                <a:latin typeface="Consolas"/>
                <a:ea typeface="Consolas"/>
                <a:cs typeface="Consolas"/>
                <a:sym typeface="Consolas"/>
              </a:rPr>
              <a:t>        	valids[i] = 1;</a:t>
            </a:r>
            <a:br>
              <a:rPr lang="it">
                <a:latin typeface="Consolas"/>
                <a:ea typeface="Consolas"/>
                <a:cs typeface="Consolas"/>
                <a:sym typeface="Consolas"/>
              </a:rPr>
            </a:br>
            <a:r>
              <a:rPr lang="it">
                <a:latin typeface="Consolas"/>
                <a:ea typeface="Consolas"/>
                <a:cs typeface="Consolas"/>
                <a:sym typeface="Consolas"/>
              </a:rPr>
              <a:t>    int c = 0;</a:t>
            </a:r>
            <a:br>
              <a:rPr lang="it">
                <a:latin typeface="Consolas"/>
                <a:ea typeface="Consolas"/>
                <a:cs typeface="Consolas"/>
                <a:sym typeface="Consolas"/>
              </a:rPr>
            </a:br>
            <a:r>
              <a:rPr lang="it">
                <a:latin typeface="Consolas"/>
                <a:ea typeface="Consolas"/>
                <a:cs typeface="Consolas"/>
                <a:sym typeface="Consolas"/>
              </a:rPr>
              <a:t>    for(int i = 0; i &lt; 10; i++) if (valids[i]) c++;</a:t>
            </a:r>
            <a:br>
              <a:rPr lang="it">
                <a:latin typeface="Consolas"/>
                <a:ea typeface="Consolas"/>
                <a:cs typeface="Consolas"/>
                <a:sym typeface="Consolas"/>
              </a:rPr>
            </a:br>
            <a:r>
              <a:rPr lang="it">
                <a:latin typeface="Consolas"/>
                <a:ea typeface="Consolas"/>
                <a:cs typeface="Consolas"/>
                <a:sym typeface="Consolas"/>
              </a:rPr>
              <a:t>    return c &gt; </a:t>
            </a:r>
            <a:r>
              <a:rPr lang="it">
                <a:solidFill>
                  <a:srgbClr val="FF0000"/>
                </a:solidFill>
                <a:latin typeface="Consolas"/>
                <a:ea typeface="Consolas"/>
                <a:cs typeface="Consolas"/>
                <a:sym typeface="Consolas"/>
              </a:rPr>
              <a:t>5</a:t>
            </a:r>
            <a:r>
              <a:rPr lang="it">
                <a:latin typeface="Consolas"/>
                <a:ea typeface="Consolas"/>
                <a:cs typeface="Consolas"/>
                <a:sym typeface="Consolas"/>
              </a:rPr>
              <a:t> ? </a:t>
            </a:r>
            <a:r>
              <a:rPr lang="it">
                <a:solidFill>
                  <a:srgbClr val="FF0000"/>
                </a:solidFill>
                <a:latin typeface="Consolas"/>
                <a:ea typeface="Consolas"/>
                <a:cs typeface="Consolas"/>
                <a:sym typeface="Consolas"/>
              </a:rPr>
              <a:t>true : false</a:t>
            </a:r>
            <a:r>
              <a:rPr lang="it">
                <a:latin typeface="Consolas"/>
                <a:ea typeface="Consolas"/>
                <a:cs typeface="Consolas"/>
                <a:sym typeface="Consolas"/>
              </a:rPr>
              <a:t>;</a:t>
            </a:r>
            <a:br>
              <a:rPr lang="it">
                <a:latin typeface="Consolas"/>
                <a:ea typeface="Consolas"/>
                <a:cs typeface="Consolas"/>
                <a:sym typeface="Consolas"/>
              </a:rPr>
            </a:br>
            <a:r>
              <a:rPr lang="it">
                <a:latin typeface="Consolas"/>
                <a:ea typeface="Consolas"/>
                <a:cs typeface="Consolas"/>
                <a:sym typeface="Consolas"/>
              </a:rPr>
              <a:t>}</a:t>
            </a:r>
          </a:p>
        </p:txBody>
      </p:sp>
      <p:sp>
        <p:nvSpPr>
          <p:cNvPr id="804" name="Shape 80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101</a:t>
            </a:fld>
            <a:endParaRPr lang="it"/>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Shape 809"/>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Methods/Functions - Example I</a:t>
            </a:r>
          </a:p>
        </p:txBody>
      </p:sp>
      <p:sp>
        <p:nvSpPr>
          <p:cNvPr id="810" name="Shape 810"/>
          <p:cNvSpPr txBox="1">
            <a:spLocks noGrp="1"/>
          </p:cNvSpPr>
          <p:nvPr>
            <p:ph type="body" idx="1"/>
          </p:nvPr>
        </p:nvSpPr>
        <p:spPr>
          <a:xfrm>
            <a:off x="311700" y="1152475"/>
            <a:ext cx="8466899" cy="3416400"/>
          </a:xfrm>
          <a:prstGeom prst="rect">
            <a:avLst/>
          </a:prstGeom>
        </p:spPr>
        <p:txBody>
          <a:bodyPr lIns="91425" tIns="91425" rIns="91425" bIns="91425" anchor="t" anchorCtr="0">
            <a:noAutofit/>
          </a:bodyPr>
          <a:lstStyle/>
          <a:p>
            <a:pPr lvl="0" rtl="0">
              <a:spcBef>
                <a:spcPts val="0"/>
              </a:spcBef>
              <a:buNone/>
            </a:pPr>
            <a:r>
              <a:rPr lang="it" b="1">
                <a:solidFill>
                  <a:srgbClr val="38761D"/>
                </a:solidFill>
              </a:rPr>
              <a:t>Better</a:t>
            </a:r>
          </a:p>
          <a:p>
            <a:pPr lvl="0" rtl="0">
              <a:spcBef>
                <a:spcPts val="0"/>
              </a:spcBef>
              <a:buNone/>
            </a:pPr>
            <a:r>
              <a:rPr lang="it"/>
              <a:t>public boolean checkPassword(String user, String password) {</a:t>
            </a:r>
            <a:br>
              <a:rPr lang="it"/>
            </a:br>
            <a:r>
              <a:rPr lang="it"/>
              <a:t>    return (user.password.equals(password) &amp;&amp; </a:t>
            </a:r>
            <a:br>
              <a:rPr lang="it"/>
            </a:br>
            <a:r>
              <a:rPr lang="it"/>
              <a:t>        password.length() &gt; MIN_PASSWORD_SIZE)</a:t>
            </a:r>
            <a:br>
              <a:rPr lang="it"/>
            </a:br>
            <a:r>
              <a:rPr lang="it"/>
              <a:t>}</a:t>
            </a:r>
          </a:p>
        </p:txBody>
      </p:sp>
      <p:sp>
        <p:nvSpPr>
          <p:cNvPr id="811" name="Shape 81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102</a:t>
            </a:fld>
            <a:endParaRPr lang="it"/>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Shape 81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Methods/Functions - Example I</a:t>
            </a:r>
          </a:p>
        </p:txBody>
      </p:sp>
      <p:sp>
        <p:nvSpPr>
          <p:cNvPr id="817" name="Shape 817"/>
          <p:cNvSpPr txBox="1">
            <a:spLocks noGrp="1"/>
          </p:cNvSpPr>
          <p:nvPr>
            <p:ph type="body" idx="1"/>
          </p:nvPr>
        </p:nvSpPr>
        <p:spPr>
          <a:xfrm>
            <a:off x="311700" y="1152475"/>
            <a:ext cx="8466899" cy="3416400"/>
          </a:xfrm>
          <a:prstGeom prst="rect">
            <a:avLst/>
          </a:prstGeom>
        </p:spPr>
        <p:txBody>
          <a:bodyPr lIns="91425" tIns="91425" rIns="91425" bIns="91425" anchor="t" anchorCtr="0">
            <a:noAutofit/>
          </a:bodyPr>
          <a:lstStyle/>
          <a:p>
            <a:pPr lvl="0" rtl="0">
              <a:spcBef>
                <a:spcPts val="0"/>
              </a:spcBef>
              <a:buNone/>
            </a:pPr>
            <a:r>
              <a:rPr lang="it" b="1">
                <a:solidFill>
                  <a:srgbClr val="38761D"/>
                </a:solidFill>
              </a:rPr>
              <a:t>Better ???</a:t>
            </a:r>
          </a:p>
          <a:p>
            <a:pPr lvl="0" rtl="0">
              <a:spcBef>
                <a:spcPts val="0"/>
              </a:spcBef>
              <a:buNone/>
            </a:pPr>
            <a:r>
              <a:rPr lang="it" b="1">
                <a:solidFill>
                  <a:srgbClr val="5F5F5F"/>
                </a:solidFill>
              </a:rPr>
              <a:t>Ideally we should check the password validity before having set it</a:t>
            </a:r>
          </a:p>
          <a:p>
            <a:pPr lvl="0" rtl="0">
              <a:spcBef>
                <a:spcPts val="0"/>
              </a:spcBef>
              <a:buNone/>
            </a:pPr>
            <a:endParaRPr b="1">
              <a:solidFill>
                <a:srgbClr val="5F5F5F"/>
              </a:solidFill>
            </a:endParaRPr>
          </a:p>
          <a:p>
            <a:pPr lvl="0" rtl="0">
              <a:spcBef>
                <a:spcPts val="0"/>
              </a:spcBef>
              <a:buNone/>
            </a:pPr>
            <a:r>
              <a:rPr lang="it"/>
              <a:t>public boolean </a:t>
            </a:r>
            <a:r>
              <a:rPr lang="it">
                <a:solidFill>
                  <a:srgbClr val="FF0000"/>
                </a:solidFill>
              </a:rPr>
              <a:t>checkPassword</a:t>
            </a:r>
            <a:r>
              <a:rPr lang="it"/>
              <a:t>(String user, String password) {</a:t>
            </a:r>
            <a:br>
              <a:rPr lang="it"/>
            </a:br>
            <a:r>
              <a:rPr lang="it"/>
              <a:t>    return (user.password.equals(password) &amp;&amp; </a:t>
            </a:r>
            <a:br>
              <a:rPr lang="it"/>
            </a:br>
            <a:r>
              <a:rPr lang="it"/>
              <a:t>        password.length() &gt; MIN_PASSWORD_SIZE)</a:t>
            </a:r>
            <a:br>
              <a:rPr lang="it"/>
            </a:br>
            <a:r>
              <a:rPr lang="it"/>
              <a:t>}</a:t>
            </a:r>
          </a:p>
        </p:txBody>
      </p:sp>
      <p:sp>
        <p:nvSpPr>
          <p:cNvPr id="818" name="Shape 81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it"/>
              <a:t>103</a:t>
            </a:fld>
            <a:endParaRPr lang="it"/>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Shape 823"/>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38000"/>
              </a:lnSpc>
              <a:spcBef>
                <a:spcPts val="0"/>
              </a:spcBef>
              <a:spcAft>
                <a:spcPts val="0"/>
              </a:spcAft>
              <a:buNone/>
            </a:pPr>
            <a:r>
              <a:rPr lang="it" b="1">
                <a:solidFill>
                  <a:srgbClr val="FF0000"/>
                </a:solidFill>
              </a:rPr>
              <a:t>BAD</a:t>
            </a:r>
          </a:p>
          <a:p>
            <a:pPr lvl="0" rtl="0">
              <a:lnSpc>
                <a:spcPct val="138000"/>
              </a:lnSpc>
              <a:spcBef>
                <a:spcPts val="0"/>
              </a:spcBef>
              <a:spcAft>
                <a:spcPts val="0"/>
              </a:spcAft>
              <a:buNone/>
            </a:pPr>
            <a:r>
              <a:rPr lang="it" sz="1600">
                <a:latin typeface="Consolas"/>
                <a:ea typeface="Consolas"/>
                <a:cs typeface="Consolas"/>
                <a:sym typeface="Consolas"/>
              </a:rPr>
              <a:t>boolean val = true;</a:t>
            </a:r>
            <a:br>
              <a:rPr lang="it" sz="1600">
                <a:latin typeface="Consolas"/>
                <a:ea typeface="Consolas"/>
                <a:cs typeface="Consolas"/>
                <a:sym typeface="Consolas"/>
              </a:rPr>
            </a:br>
            <a:r>
              <a:rPr lang="it" sz="1600">
                <a:latin typeface="Consolas"/>
                <a:ea typeface="Consolas"/>
                <a:cs typeface="Consolas"/>
                <a:sym typeface="Consolas"/>
              </a:rPr>
              <a:t>boolean stop = false;</a:t>
            </a:r>
          </a:p>
          <a:p>
            <a:pPr lvl="0" rtl="0">
              <a:lnSpc>
                <a:spcPct val="138000"/>
              </a:lnSpc>
              <a:spcBef>
                <a:spcPts val="0"/>
              </a:spcBef>
              <a:spcAft>
                <a:spcPts val="0"/>
              </a:spcAft>
              <a:buNone/>
            </a:pPr>
            <a:r>
              <a:rPr lang="it" sz="1600">
                <a:latin typeface="Consolas"/>
                <a:ea typeface="Consolas"/>
                <a:cs typeface="Consolas"/>
                <a:sym typeface="Consolas"/>
              </a:rPr>
              <a:t>while (i &lt; n &amp;&amp; !stop) {</a:t>
            </a:r>
          </a:p>
          <a:p>
            <a:pPr lvl="0" rtl="0">
              <a:lnSpc>
                <a:spcPct val="138000"/>
              </a:lnSpc>
              <a:spcBef>
                <a:spcPts val="0"/>
              </a:spcBef>
              <a:spcAft>
                <a:spcPts val="0"/>
              </a:spcAft>
              <a:buNone/>
            </a:pPr>
            <a:r>
              <a:rPr lang="it" sz="1600">
                <a:latin typeface="Consolas"/>
                <a:ea typeface="Consolas"/>
                <a:cs typeface="Consolas"/>
                <a:sym typeface="Consolas"/>
              </a:rPr>
              <a:t>	if (f(i)) {</a:t>
            </a:r>
          </a:p>
          <a:p>
            <a:pPr lvl="0" rtl="0">
              <a:lnSpc>
                <a:spcPct val="138000"/>
              </a:lnSpc>
              <a:spcBef>
                <a:spcPts val="0"/>
              </a:spcBef>
              <a:spcAft>
                <a:spcPts val="0"/>
              </a:spcAft>
              <a:buNone/>
            </a:pPr>
            <a:r>
              <a:rPr lang="it" sz="1600">
                <a:latin typeface="Consolas"/>
                <a:ea typeface="Consolas"/>
                <a:cs typeface="Consolas"/>
                <a:sym typeface="Consolas"/>
              </a:rPr>
              <a:t>   	val = false;</a:t>
            </a:r>
          </a:p>
          <a:p>
            <a:pPr lvl="0" rtl="0">
              <a:lnSpc>
                <a:spcPct val="138000"/>
              </a:lnSpc>
              <a:spcBef>
                <a:spcPts val="0"/>
              </a:spcBef>
              <a:spcAft>
                <a:spcPts val="0"/>
              </a:spcAft>
              <a:buNone/>
            </a:pPr>
            <a:r>
              <a:rPr lang="it" sz="1600">
                <a:latin typeface="Consolas"/>
                <a:ea typeface="Consolas"/>
                <a:cs typeface="Consolas"/>
                <a:sym typeface="Consolas"/>
              </a:rPr>
              <a:t>   	stop = true;</a:t>
            </a:r>
          </a:p>
          <a:p>
            <a:pPr lvl="0" rtl="0">
              <a:lnSpc>
                <a:spcPct val="138000"/>
              </a:lnSpc>
              <a:spcBef>
                <a:spcPts val="0"/>
              </a:spcBef>
              <a:spcAft>
                <a:spcPts val="0"/>
              </a:spcAft>
              <a:buNone/>
            </a:pPr>
            <a:r>
              <a:rPr lang="it" sz="1600">
                <a:latin typeface="Consolas"/>
                <a:ea typeface="Consolas"/>
                <a:cs typeface="Consolas"/>
                <a:sym typeface="Consolas"/>
              </a:rPr>
              <a:t>	}</a:t>
            </a:r>
          </a:p>
          <a:p>
            <a:pPr lvl="0" rtl="0">
              <a:lnSpc>
                <a:spcPct val="138000"/>
              </a:lnSpc>
              <a:spcBef>
                <a:spcPts val="0"/>
              </a:spcBef>
              <a:spcAft>
                <a:spcPts val="0"/>
              </a:spcAft>
              <a:buNone/>
            </a:pPr>
            <a:r>
              <a:rPr lang="it" sz="1600">
                <a:latin typeface="Consolas"/>
                <a:ea typeface="Consolas"/>
                <a:cs typeface="Consolas"/>
                <a:sym typeface="Consolas"/>
              </a:rPr>
              <a:t>	i++;</a:t>
            </a:r>
          </a:p>
          <a:p>
            <a:pPr lvl="0" rtl="0">
              <a:lnSpc>
                <a:spcPct val="138000"/>
              </a:lnSpc>
              <a:spcBef>
                <a:spcPts val="0"/>
              </a:spcBef>
              <a:spcAft>
                <a:spcPts val="0"/>
              </a:spcAft>
              <a:buNone/>
            </a:pPr>
            <a:r>
              <a:rPr lang="it" sz="1600">
                <a:latin typeface="Consolas"/>
                <a:ea typeface="Consolas"/>
                <a:cs typeface="Consolas"/>
                <a:sym typeface="Consolas"/>
              </a:rPr>
              <a:t>}</a:t>
            </a:r>
          </a:p>
          <a:p>
            <a:pPr lvl="0" rtl="0">
              <a:lnSpc>
                <a:spcPct val="138000"/>
              </a:lnSpc>
              <a:spcBef>
                <a:spcPts val="0"/>
              </a:spcBef>
              <a:spcAft>
                <a:spcPts val="0"/>
              </a:spcAft>
              <a:buNone/>
            </a:pPr>
            <a:r>
              <a:rPr lang="it" sz="1600">
                <a:latin typeface="Consolas"/>
                <a:ea typeface="Consolas"/>
                <a:cs typeface="Consolas"/>
                <a:sym typeface="Consolas"/>
              </a:rPr>
              <a:t>return val;</a:t>
            </a:r>
          </a:p>
          <a:p>
            <a:pPr lvl="0" rtl="0">
              <a:spcBef>
                <a:spcPts val="0"/>
              </a:spcBef>
              <a:buNone/>
            </a:pPr>
            <a:endParaRPr/>
          </a:p>
        </p:txBody>
      </p:sp>
      <p:sp>
        <p:nvSpPr>
          <p:cNvPr id="824" name="Shape 824"/>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Methods/Functions - Example II</a:t>
            </a:r>
          </a:p>
        </p:txBody>
      </p:sp>
      <p:sp>
        <p:nvSpPr>
          <p:cNvPr id="825" name="Shape 82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104</a:t>
            </a:fld>
            <a:endParaRPr lang="it"/>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Shape 830"/>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38000"/>
              </a:lnSpc>
              <a:spcBef>
                <a:spcPts val="0"/>
              </a:spcBef>
              <a:spcAft>
                <a:spcPts val="0"/>
              </a:spcAft>
              <a:buNone/>
            </a:pPr>
            <a:r>
              <a:rPr lang="it" b="1">
                <a:solidFill>
                  <a:srgbClr val="38761D"/>
                </a:solidFill>
              </a:rPr>
              <a:t>BETTER</a:t>
            </a:r>
          </a:p>
          <a:p>
            <a:pPr lvl="0" rtl="0">
              <a:lnSpc>
                <a:spcPct val="138000"/>
              </a:lnSpc>
              <a:spcBef>
                <a:spcPts val="0"/>
              </a:spcBef>
              <a:spcAft>
                <a:spcPts val="0"/>
              </a:spcAft>
              <a:buClr>
                <a:schemeClr val="dk1"/>
              </a:buClr>
              <a:buSzPct val="61111"/>
              <a:buFont typeface="Arial"/>
              <a:buNone/>
            </a:pPr>
            <a:r>
              <a:rPr lang="it">
                <a:latin typeface="Consolas"/>
                <a:ea typeface="Consolas"/>
                <a:cs typeface="Consolas"/>
                <a:sym typeface="Consolas"/>
              </a:rPr>
              <a:t>while (i &lt; n) {</a:t>
            </a:r>
          </a:p>
          <a:p>
            <a:pPr lvl="0" rtl="0">
              <a:lnSpc>
                <a:spcPct val="138000"/>
              </a:lnSpc>
              <a:spcBef>
                <a:spcPts val="0"/>
              </a:spcBef>
              <a:spcAft>
                <a:spcPts val="0"/>
              </a:spcAft>
              <a:buClr>
                <a:schemeClr val="dk1"/>
              </a:buClr>
              <a:buSzPct val="61111"/>
              <a:buFont typeface="Arial"/>
              <a:buNone/>
            </a:pPr>
            <a:r>
              <a:rPr lang="it">
                <a:latin typeface="Consolas"/>
                <a:ea typeface="Consolas"/>
                <a:cs typeface="Consolas"/>
                <a:sym typeface="Consolas"/>
              </a:rPr>
              <a:t>	if (f(i))</a:t>
            </a:r>
          </a:p>
          <a:p>
            <a:pPr lvl="0" rtl="0">
              <a:lnSpc>
                <a:spcPct val="138000"/>
              </a:lnSpc>
              <a:spcBef>
                <a:spcPts val="0"/>
              </a:spcBef>
              <a:spcAft>
                <a:spcPts val="0"/>
              </a:spcAft>
              <a:buClr>
                <a:schemeClr val="dk1"/>
              </a:buClr>
              <a:buSzPct val="61111"/>
              <a:buFont typeface="Arial"/>
              <a:buNone/>
            </a:pPr>
            <a:r>
              <a:rPr lang="it">
                <a:latin typeface="Consolas"/>
                <a:ea typeface="Consolas"/>
                <a:cs typeface="Consolas"/>
                <a:sym typeface="Consolas"/>
              </a:rPr>
              <a:t>   		</a:t>
            </a:r>
            <a:r>
              <a:rPr lang="it">
                <a:solidFill>
                  <a:srgbClr val="5F5F5F"/>
                </a:solidFill>
                <a:latin typeface="Consolas"/>
                <a:ea typeface="Consolas"/>
                <a:cs typeface="Consolas"/>
                <a:sym typeface="Consolas"/>
              </a:rPr>
              <a:t>return</a:t>
            </a:r>
            <a:r>
              <a:rPr lang="it">
                <a:latin typeface="Consolas"/>
                <a:ea typeface="Consolas"/>
                <a:cs typeface="Consolas"/>
                <a:sym typeface="Consolas"/>
              </a:rPr>
              <a:t> false;</a:t>
            </a:r>
          </a:p>
          <a:p>
            <a:pPr lvl="0" rtl="0">
              <a:lnSpc>
                <a:spcPct val="138000"/>
              </a:lnSpc>
              <a:spcBef>
                <a:spcPts val="0"/>
              </a:spcBef>
              <a:spcAft>
                <a:spcPts val="0"/>
              </a:spcAft>
              <a:buClr>
                <a:schemeClr val="dk1"/>
              </a:buClr>
              <a:buSzPct val="61111"/>
              <a:buFont typeface="Arial"/>
              <a:buNone/>
            </a:pPr>
            <a:r>
              <a:rPr lang="it">
                <a:latin typeface="Consolas"/>
                <a:ea typeface="Consolas"/>
                <a:cs typeface="Consolas"/>
                <a:sym typeface="Consolas"/>
              </a:rPr>
              <a:t>	i++;</a:t>
            </a:r>
          </a:p>
          <a:p>
            <a:pPr lvl="0" rtl="0">
              <a:lnSpc>
                <a:spcPct val="138000"/>
              </a:lnSpc>
              <a:spcBef>
                <a:spcPts val="0"/>
              </a:spcBef>
              <a:spcAft>
                <a:spcPts val="0"/>
              </a:spcAft>
              <a:buClr>
                <a:schemeClr val="dk1"/>
              </a:buClr>
              <a:buSzPct val="61111"/>
              <a:buFont typeface="Arial"/>
              <a:buNone/>
            </a:pPr>
            <a:r>
              <a:rPr lang="it">
                <a:latin typeface="Consolas"/>
                <a:ea typeface="Consolas"/>
                <a:cs typeface="Consolas"/>
                <a:sym typeface="Consolas"/>
              </a:rPr>
              <a:t>}</a:t>
            </a:r>
          </a:p>
          <a:p>
            <a:pPr lvl="0" rtl="0">
              <a:lnSpc>
                <a:spcPct val="138000"/>
              </a:lnSpc>
              <a:spcBef>
                <a:spcPts val="0"/>
              </a:spcBef>
              <a:spcAft>
                <a:spcPts val="0"/>
              </a:spcAft>
              <a:buClr>
                <a:schemeClr val="dk1"/>
              </a:buClr>
              <a:buSzPct val="61111"/>
              <a:buFont typeface="Arial"/>
              <a:buNone/>
            </a:pPr>
            <a:r>
              <a:rPr lang="it">
                <a:latin typeface="Consolas"/>
                <a:ea typeface="Consolas"/>
                <a:cs typeface="Consolas"/>
                <a:sym typeface="Consolas"/>
              </a:rPr>
              <a:t>return true;</a:t>
            </a:r>
          </a:p>
          <a:p>
            <a:pPr lvl="0" rtl="0">
              <a:spcBef>
                <a:spcPts val="0"/>
              </a:spcBef>
              <a:buClr>
                <a:schemeClr val="dk1"/>
              </a:buClr>
              <a:buSzPct val="61111"/>
              <a:buFont typeface="Arial"/>
              <a:buNone/>
            </a:pPr>
            <a:endParaRPr/>
          </a:p>
          <a:p>
            <a:pPr lvl="0" rtl="0">
              <a:spcBef>
                <a:spcPts val="0"/>
              </a:spcBef>
              <a:buNone/>
            </a:pPr>
            <a:endParaRPr b="1">
              <a:solidFill>
                <a:srgbClr val="FF0000"/>
              </a:solidFill>
            </a:endParaRPr>
          </a:p>
        </p:txBody>
      </p:sp>
      <p:sp>
        <p:nvSpPr>
          <p:cNvPr id="831" name="Shape 83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Methods/Functions - Example II</a:t>
            </a:r>
          </a:p>
        </p:txBody>
      </p:sp>
      <p:sp>
        <p:nvSpPr>
          <p:cNvPr id="832" name="Shape 83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105</a:t>
            </a:fld>
            <a:endParaRPr lang="it"/>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Shape 837"/>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38000"/>
              </a:lnSpc>
              <a:spcBef>
                <a:spcPts val="0"/>
              </a:spcBef>
              <a:spcAft>
                <a:spcPts val="0"/>
              </a:spcAft>
              <a:buNone/>
            </a:pPr>
            <a:r>
              <a:rPr lang="it" b="1">
                <a:solidFill>
                  <a:srgbClr val="FF0000"/>
                </a:solidFill>
              </a:rPr>
              <a:t>BAD</a:t>
            </a:r>
          </a:p>
          <a:p>
            <a:pPr lvl="0" rtl="0">
              <a:lnSpc>
                <a:spcPct val="138000"/>
              </a:lnSpc>
              <a:spcBef>
                <a:spcPts val="0"/>
              </a:spcBef>
              <a:spcAft>
                <a:spcPts val="0"/>
              </a:spcAft>
              <a:buNone/>
            </a:pPr>
            <a:r>
              <a:rPr lang="it">
                <a:solidFill>
                  <a:srgbClr val="5F5F5F"/>
                </a:solidFill>
                <a:latin typeface="Consolas"/>
                <a:ea typeface="Consolas"/>
                <a:cs typeface="Consolas"/>
                <a:sym typeface="Consolas"/>
              </a:rPr>
              <a:t>if (f1(i))</a:t>
            </a:r>
          </a:p>
          <a:p>
            <a:pPr lvl="0" rtl="0">
              <a:lnSpc>
                <a:spcPct val="138000"/>
              </a:lnSpc>
              <a:spcBef>
                <a:spcPts val="0"/>
              </a:spcBef>
              <a:spcAft>
                <a:spcPts val="0"/>
              </a:spcAft>
              <a:buNone/>
            </a:pPr>
            <a:r>
              <a:rPr lang="it">
                <a:solidFill>
                  <a:srgbClr val="5F5F5F"/>
                </a:solidFill>
                <a:latin typeface="Consolas"/>
                <a:ea typeface="Consolas"/>
                <a:cs typeface="Consolas"/>
                <a:sym typeface="Consolas"/>
              </a:rPr>
              <a:t>	return true;</a:t>
            </a:r>
          </a:p>
          <a:p>
            <a:pPr lvl="0" rtl="0">
              <a:lnSpc>
                <a:spcPct val="138000"/>
              </a:lnSpc>
              <a:spcBef>
                <a:spcPts val="0"/>
              </a:spcBef>
              <a:spcAft>
                <a:spcPts val="0"/>
              </a:spcAft>
              <a:buNone/>
            </a:pPr>
            <a:r>
              <a:rPr lang="it">
                <a:solidFill>
                  <a:srgbClr val="5F5F5F"/>
                </a:solidFill>
                <a:latin typeface="Consolas"/>
                <a:ea typeface="Consolas"/>
                <a:cs typeface="Consolas"/>
                <a:sym typeface="Consolas"/>
              </a:rPr>
              <a:t>else if (f2(i))</a:t>
            </a:r>
          </a:p>
          <a:p>
            <a:pPr lvl="0" rtl="0">
              <a:lnSpc>
                <a:spcPct val="138000"/>
              </a:lnSpc>
              <a:spcBef>
                <a:spcPts val="0"/>
              </a:spcBef>
              <a:spcAft>
                <a:spcPts val="0"/>
              </a:spcAft>
              <a:buNone/>
            </a:pPr>
            <a:r>
              <a:rPr lang="it">
                <a:solidFill>
                  <a:srgbClr val="5F5F5F"/>
                </a:solidFill>
                <a:latin typeface="Consolas"/>
                <a:ea typeface="Consolas"/>
                <a:cs typeface="Consolas"/>
                <a:sym typeface="Consolas"/>
              </a:rPr>
              <a:t>	return true;</a:t>
            </a:r>
          </a:p>
          <a:p>
            <a:pPr lvl="0" rtl="0">
              <a:lnSpc>
                <a:spcPct val="138000"/>
              </a:lnSpc>
              <a:spcBef>
                <a:spcPts val="0"/>
              </a:spcBef>
              <a:spcAft>
                <a:spcPts val="0"/>
              </a:spcAft>
              <a:buNone/>
            </a:pPr>
            <a:r>
              <a:rPr lang="it">
                <a:solidFill>
                  <a:srgbClr val="5F5F5F"/>
                </a:solidFill>
                <a:latin typeface="Consolas"/>
                <a:ea typeface="Consolas"/>
                <a:cs typeface="Consolas"/>
                <a:sym typeface="Consolas"/>
              </a:rPr>
              <a:t>else</a:t>
            </a:r>
          </a:p>
          <a:p>
            <a:pPr lvl="0" rtl="0">
              <a:lnSpc>
                <a:spcPct val="138000"/>
              </a:lnSpc>
              <a:spcBef>
                <a:spcPts val="0"/>
              </a:spcBef>
              <a:spcAft>
                <a:spcPts val="0"/>
              </a:spcAft>
              <a:buNone/>
            </a:pPr>
            <a:r>
              <a:rPr lang="it">
                <a:solidFill>
                  <a:srgbClr val="5F5F5F"/>
                </a:solidFill>
                <a:latin typeface="Consolas"/>
                <a:ea typeface="Consolas"/>
                <a:cs typeface="Consolas"/>
                <a:sym typeface="Consolas"/>
              </a:rPr>
              <a:t>	return false;</a:t>
            </a:r>
          </a:p>
          <a:p>
            <a:pPr lvl="0" rtl="0">
              <a:lnSpc>
                <a:spcPct val="138000"/>
              </a:lnSpc>
              <a:spcBef>
                <a:spcPts val="0"/>
              </a:spcBef>
              <a:spcAft>
                <a:spcPts val="0"/>
              </a:spcAft>
              <a:buNone/>
            </a:pPr>
            <a:endParaRPr b="1">
              <a:solidFill>
                <a:srgbClr val="FF0000"/>
              </a:solidFill>
              <a:latin typeface="Consolas"/>
              <a:ea typeface="Consolas"/>
              <a:cs typeface="Consolas"/>
              <a:sym typeface="Consolas"/>
            </a:endParaRPr>
          </a:p>
          <a:p>
            <a:pPr lvl="0" rtl="0">
              <a:lnSpc>
                <a:spcPct val="138000"/>
              </a:lnSpc>
              <a:spcBef>
                <a:spcPts val="0"/>
              </a:spcBef>
              <a:spcAft>
                <a:spcPts val="0"/>
              </a:spcAft>
              <a:buNone/>
            </a:pPr>
            <a:endParaRPr sz="1600"/>
          </a:p>
          <a:p>
            <a:pPr lvl="0" rtl="0">
              <a:spcBef>
                <a:spcPts val="0"/>
              </a:spcBef>
              <a:buNone/>
            </a:pPr>
            <a:endParaRPr/>
          </a:p>
        </p:txBody>
      </p:sp>
      <p:sp>
        <p:nvSpPr>
          <p:cNvPr id="838" name="Shape 83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Methods/Functions - Example III</a:t>
            </a:r>
          </a:p>
        </p:txBody>
      </p:sp>
      <p:sp>
        <p:nvSpPr>
          <p:cNvPr id="839" name="Shape 83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106</a:t>
            </a:fld>
            <a:endParaRPr lang="it"/>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Shape 844"/>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38000"/>
              </a:lnSpc>
              <a:spcBef>
                <a:spcPts val="0"/>
              </a:spcBef>
              <a:spcAft>
                <a:spcPts val="0"/>
              </a:spcAft>
              <a:buNone/>
            </a:pPr>
            <a:r>
              <a:rPr lang="it" b="1">
                <a:solidFill>
                  <a:srgbClr val="38761D"/>
                </a:solidFill>
              </a:rPr>
              <a:t>BETTER</a:t>
            </a:r>
          </a:p>
          <a:p>
            <a:pPr lvl="0" rtl="0">
              <a:lnSpc>
                <a:spcPct val="138000"/>
              </a:lnSpc>
              <a:spcBef>
                <a:spcPts val="0"/>
              </a:spcBef>
              <a:spcAft>
                <a:spcPts val="0"/>
              </a:spcAft>
              <a:buNone/>
            </a:pPr>
            <a:r>
              <a:rPr lang="it">
                <a:latin typeface="Consolas"/>
                <a:ea typeface="Consolas"/>
                <a:cs typeface="Consolas"/>
                <a:sym typeface="Consolas"/>
              </a:rPr>
              <a:t>return f1(i) || f2(i);</a:t>
            </a:r>
          </a:p>
          <a:p>
            <a:pPr lvl="0" rtl="0">
              <a:spcBef>
                <a:spcPts val="0"/>
              </a:spcBef>
              <a:buNone/>
            </a:pPr>
            <a:endParaRPr/>
          </a:p>
          <a:p>
            <a:pPr lvl="0" rtl="0">
              <a:spcBef>
                <a:spcPts val="0"/>
              </a:spcBef>
              <a:buNone/>
            </a:pPr>
            <a:endParaRPr b="1">
              <a:solidFill>
                <a:srgbClr val="FF0000"/>
              </a:solidFill>
            </a:endParaRPr>
          </a:p>
        </p:txBody>
      </p:sp>
      <p:sp>
        <p:nvSpPr>
          <p:cNvPr id="845" name="Shape 84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Methods/Functions - Example III</a:t>
            </a:r>
          </a:p>
        </p:txBody>
      </p:sp>
      <p:sp>
        <p:nvSpPr>
          <p:cNvPr id="846" name="Shape 84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107</a:t>
            </a:fld>
            <a:endParaRPr lang="it"/>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Shape 85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Trainwrecks</a:t>
            </a:r>
          </a:p>
        </p:txBody>
      </p:sp>
      <p:sp>
        <p:nvSpPr>
          <p:cNvPr id="852" name="Shape 85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a:t>client.getAccounts().getAccount(1).applyPayment(300.00)</a:t>
            </a:r>
          </a:p>
          <a:p>
            <a:pPr lvl="0">
              <a:spcBef>
                <a:spcPts val="0"/>
              </a:spcBef>
              <a:buNone/>
            </a:pPr>
            <a:endParaRPr/>
          </a:p>
        </p:txBody>
      </p:sp>
      <p:sp>
        <p:nvSpPr>
          <p:cNvPr id="853" name="Shape 85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108</a:t>
            </a:fld>
            <a:endParaRPr lang="it"/>
          </a:p>
        </p:txBody>
      </p:sp>
      <p:pic>
        <p:nvPicPr>
          <p:cNvPr id="854" name="Shape 854"/>
          <p:cNvPicPr preferRelativeResize="0"/>
          <p:nvPr/>
        </p:nvPicPr>
        <p:blipFill>
          <a:blip r:embed="rId3">
            <a:alphaModFix/>
          </a:blip>
          <a:stretch>
            <a:fillRect/>
          </a:stretch>
        </p:blipFill>
        <p:spPr>
          <a:xfrm>
            <a:off x="0" y="3699225"/>
            <a:ext cx="2167725" cy="1444274"/>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Shape 859"/>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Trainwrecks</a:t>
            </a:r>
          </a:p>
        </p:txBody>
      </p:sp>
      <p:sp>
        <p:nvSpPr>
          <p:cNvPr id="860" name="Shape 860"/>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a:solidFill>
                  <a:srgbClr val="5F5F5F"/>
                </a:solidFill>
              </a:rPr>
              <a:t>client.getAccounts().getAccount(1).a</a:t>
            </a:r>
            <a:r>
              <a:rPr lang="it"/>
              <a:t>pplyPayment(300.00)</a:t>
            </a:r>
          </a:p>
          <a:p>
            <a:pPr lvl="0" rtl="0">
              <a:spcBef>
                <a:spcPts val="0"/>
              </a:spcBef>
              <a:buNone/>
            </a:pPr>
            <a:r>
              <a:rPr lang="it" b="1">
                <a:solidFill>
                  <a:srgbClr val="38761D"/>
                </a:solidFill>
              </a:rPr>
              <a:t>Better</a:t>
            </a:r>
          </a:p>
          <a:p>
            <a:pPr lvl="0" rtl="0">
              <a:spcBef>
                <a:spcPts val="0"/>
              </a:spcBef>
              <a:buClr>
                <a:schemeClr val="dk1"/>
              </a:buClr>
              <a:buSzPct val="61111"/>
              <a:buFont typeface="Arial"/>
              <a:buNone/>
            </a:pPr>
            <a:r>
              <a:rPr lang="it">
                <a:latin typeface="Consolas"/>
                <a:ea typeface="Consolas"/>
                <a:cs typeface="Consolas"/>
                <a:sym typeface="Consolas"/>
              </a:rPr>
              <a:t>AccountsGroup accounts = client.getAccounts();</a:t>
            </a:r>
          </a:p>
          <a:p>
            <a:pPr lvl="0" rtl="0">
              <a:spcBef>
                <a:spcPts val="0"/>
              </a:spcBef>
              <a:buClr>
                <a:schemeClr val="dk1"/>
              </a:buClr>
              <a:buSzPct val="61111"/>
              <a:buFont typeface="Arial"/>
              <a:buNone/>
            </a:pPr>
            <a:r>
              <a:rPr lang="it">
                <a:latin typeface="Consolas"/>
                <a:ea typeface="Consolas"/>
                <a:cs typeface="Consolas"/>
                <a:sym typeface="Consolas"/>
              </a:rPr>
              <a:t>Account accountToPay = accounts.getAccount(1);</a:t>
            </a:r>
          </a:p>
          <a:p>
            <a:pPr lvl="0" rtl="0">
              <a:spcBef>
                <a:spcPts val="0"/>
              </a:spcBef>
              <a:buClr>
                <a:schemeClr val="dk1"/>
              </a:buClr>
              <a:buSzPct val="61111"/>
              <a:buFont typeface="Arial"/>
              <a:buNone/>
            </a:pPr>
            <a:r>
              <a:rPr lang="it">
                <a:latin typeface="Consolas"/>
                <a:ea typeface="Consolas"/>
                <a:cs typeface="Consolas"/>
                <a:sym typeface="Consolas"/>
              </a:rPr>
              <a:t>accountToPay.applyPayment(300.0);</a:t>
            </a:r>
          </a:p>
          <a:p>
            <a:pPr lvl="0" rtl="0">
              <a:spcBef>
                <a:spcPts val="0"/>
              </a:spcBef>
              <a:buNone/>
            </a:pPr>
            <a:endParaRPr/>
          </a:p>
        </p:txBody>
      </p:sp>
      <p:sp>
        <p:nvSpPr>
          <p:cNvPr id="861" name="Shape 86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109</a:t>
            </a:fld>
            <a:endParaRPr lang="it"/>
          </a:p>
        </p:txBody>
      </p:sp>
      <p:pic>
        <p:nvPicPr>
          <p:cNvPr id="862" name="Shape 862"/>
          <p:cNvPicPr preferRelativeResize="0"/>
          <p:nvPr/>
        </p:nvPicPr>
        <p:blipFill>
          <a:blip r:embed="rId3">
            <a:alphaModFix/>
          </a:blip>
          <a:stretch>
            <a:fillRect/>
          </a:stretch>
        </p:blipFill>
        <p:spPr>
          <a:xfrm>
            <a:off x="0" y="3699225"/>
            <a:ext cx="2167725" cy="14442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The 20 </a:t>
            </a:r>
            <a:r>
              <a:rPr lang="it">
                <a:solidFill>
                  <a:srgbClr val="000000"/>
                </a:solidFill>
              </a:rPr>
              <a:t>marking</a:t>
            </a:r>
            <a:r>
              <a:rPr lang="it"/>
              <a:t> scale</a:t>
            </a:r>
          </a:p>
        </p:txBody>
      </p:sp>
      <p:pic>
        <p:nvPicPr>
          <p:cNvPr id="127" name="Shape 127"/>
          <p:cNvPicPr preferRelativeResize="0"/>
          <p:nvPr/>
        </p:nvPicPr>
        <p:blipFill>
          <a:blip r:embed="rId3">
            <a:alphaModFix/>
          </a:blip>
          <a:stretch>
            <a:fillRect/>
          </a:stretch>
        </p:blipFill>
        <p:spPr>
          <a:xfrm>
            <a:off x="453100" y="1177800"/>
            <a:ext cx="3556000" cy="3606800"/>
          </a:xfrm>
          <a:prstGeom prst="rect">
            <a:avLst/>
          </a:prstGeom>
          <a:noFill/>
          <a:ln>
            <a:noFill/>
          </a:ln>
        </p:spPr>
      </p:pic>
      <p:sp>
        <p:nvSpPr>
          <p:cNvPr id="128" name="Shape 12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11</a:t>
            </a:fld>
            <a:endParaRPr lang="it"/>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Shape 86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Magic Numbers</a:t>
            </a:r>
          </a:p>
        </p:txBody>
      </p:sp>
      <p:sp>
        <p:nvSpPr>
          <p:cNvPr id="868" name="Shape 868"/>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a:latin typeface="Consolas"/>
                <a:ea typeface="Consolas"/>
                <a:cs typeface="Consolas"/>
                <a:sym typeface="Consolas"/>
              </a:rPr>
              <a:t>if (boom==3) </a:t>
            </a:r>
            <a:br>
              <a:rPr lang="it">
                <a:latin typeface="Consolas"/>
                <a:ea typeface="Consolas"/>
                <a:cs typeface="Consolas"/>
                <a:sym typeface="Consolas"/>
              </a:rPr>
            </a:br>
            <a:r>
              <a:rPr lang="it">
                <a:latin typeface="Consolas"/>
                <a:ea typeface="Consolas"/>
                <a:cs typeface="Consolas"/>
                <a:sym typeface="Consolas"/>
              </a:rPr>
              <a:t>    explode();</a:t>
            </a:r>
            <a:br>
              <a:rPr lang="it">
                <a:latin typeface="Consolas"/>
                <a:ea typeface="Consolas"/>
                <a:cs typeface="Consolas"/>
                <a:sym typeface="Consolas"/>
              </a:rPr>
            </a:br>
            <a:r>
              <a:rPr lang="it">
                <a:latin typeface="Consolas"/>
                <a:ea typeface="Consolas"/>
                <a:cs typeface="Consolas"/>
                <a:sym typeface="Consolas"/>
              </a:rPr>
              <a:t>else</a:t>
            </a:r>
            <a:br>
              <a:rPr lang="it">
                <a:latin typeface="Consolas"/>
                <a:ea typeface="Consolas"/>
                <a:cs typeface="Consolas"/>
                <a:sym typeface="Consolas"/>
              </a:rPr>
            </a:br>
            <a:r>
              <a:rPr lang="it">
                <a:latin typeface="Consolas"/>
                <a:ea typeface="Consolas"/>
                <a:cs typeface="Consolas"/>
                <a:sym typeface="Consolas"/>
              </a:rPr>
              <a:t>    later(5000);</a:t>
            </a:r>
          </a:p>
          <a:p>
            <a:pPr lvl="0" rtl="0">
              <a:spcBef>
                <a:spcPts val="0"/>
              </a:spcBef>
              <a:buNone/>
            </a:pPr>
            <a:endParaRPr/>
          </a:p>
          <a:p>
            <a:pPr lvl="0">
              <a:spcBef>
                <a:spcPts val="0"/>
              </a:spcBef>
              <a:buNone/>
            </a:pPr>
            <a:endParaRPr/>
          </a:p>
        </p:txBody>
      </p:sp>
      <p:sp>
        <p:nvSpPr>
          <p:cNvPr id="869" name="Shape 86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110</a:t>
            </a:fld>
            <a:endParaRPr lang="it"/>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Shape 874"/>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Magic Numbers</a:t>
            </a:r>
          </a:p>
        </p:txBody>
      </p:sp>
      <p:sp>
        <p:nvSpPr>
          <p:cNvPr id="875" name="Shape 875"/>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b="1">
                <a:solidFill>
                  <a:srgbClr val="38761D"/>
                </a:solidFill>
              </a:rPr>
              <a:t>Better</a:t>
            </a:r>
          </a:p>
          <a:p>
            <a:pPr lvl="0" rtl="0">
              <a:spcBef>
                <a:spcPts val="0"/>
              </a:spcBef>
              <a:buNone/>
            </a:pPr>
            <a:r>
              <a:rPr lang="it" b="1">
                <a:latin typeface="Consolas"/>
                <a:ea typeface="Consolas"/>
                <a:cs typeface="Consolas"/>
                <a:sym typeface="Consolas"/>
              </a:rPr>
              <a:t>private final static int </a:t>
            </a:r>
            <a:r>
              <a:rPr lang="it">
                <a:latin typeface="Consolas"/>
                <a:ea typeface="Consolas"/>
                <a:cs typeface="Consolas"/>
                <a:sym typeface="Consolas"/>
              </a:rPr>
              <a:t>TIMER_IS_OFF = 3;</a:t>
            </a:r>
            <a:br>
              <a:rPr lang="it">
                <a:latin typeface="Consolas"/>
                <a:ea typeface="Consolas"/>
                <a:cs typeface="Consolas"/>
                <a:sym typeface="Consolas"/>
              </a:rPr>
            </a:br>
            <a:r>
              <a:rPr lang="it" b="1">
                <a:latin typeface="Consolas"/>
                <a:ea typeface="Consolas"/>
                <a:cs typeface="Consolas"/>
                <a:sym typeface="Consolas"/>
              </a:rPr>
              <a:t>private final static int </a:t>
            </a:r>
            <a:r>
              <a:rPr lang="it">
                <a:latin typeface="Consolas"/>
                <a:ea typeface="Consolas"/>
                <a:cs typeface="Consolas"/>
                <a:sym typeface="Consolas"/>
              </a:rPr>
              <a:t>BOMB_WAITING_WINDOW = 5000; // in ms</a:t>
            </a:r>
          </a:p>
          <a:p>
            <a:pPr lvl="0" rtl="0">
              <a:spcBef>
                <a:spcPts val="0"/>
              </a:spcBef>
              <a:buNone/>
            </a:pPr>
            <a:r>
              <a:rPr lang="it">
                <a:latin typeface="Consolas"/>
                <a:ea typeface="Consolas"/>
                <a:cs typeface="Consolas"/>
                <a:sym typeface="Consolas"/>
              </a:rPr>
              <a:t>if (boom==TIMER_IS_OFF) </a:t>
            </a:r>
            <a:br>
              <a:rPr lang="it">
                <a:latin typeface="Consolas"/>
                <a:ea typeface="Consolas"/>
                <a:cs typeface="Consolas"/>
                <a:sym typeface="Consolas"/>
              </a:rPr>
            </a:br>
            <a:r>
              <a:rPr lang="it">
                <a:latin typeface="Consolas"/>
                <a:ea typeface="Consolas"/>
                <a:cs typeface="Consolas"/>
                <a:sym typeface="Consolas"/>
              </a:rPr>
              <a:t>    explode();</a:t>
            </a:r>
            <a:br>
              <a:rPr lang="it">
                <a:latin typeface="Consolas"/>
                <a:ea typeface="Consolas"/>
                <a:cs typeface="Consolas"/>
                <a:sym typeface="Consolas"/>
              </a:rPr>
            </a:br>
            <a:r>
              <a:rPr lang="it">
                <a:latin typeface="Consolas"/>
                <a:ea typeface="Consolas"/>
                <a:cs typeface="Consolas"/>
                <a:sym typeface="Consolas"/>
              </a:rPr>
              <a:t>else</a:t>
            </a:r>
            <a:br>
              <a:rPr lang="it">
                <a:latin typeface="Consolas"/>
                <a:ea typeface="Consolas"/>
                <a:cs typeface="Consolas"/>
                <a:sym typeface="Consolas"/>
              </a:rPr>
            </a:br>
            <a:r>
              <a:rPr lang="it">
                <a:latin typeface="Consolas"/>
                <a:ea typeface="Consolas"/>
                <a:cs typeface="Consolas"/>
                <a:sym typeface="Consolas"/>
              </a:rPr>
              <a:t>    later(BOMB_WAITING_WINDOW);</a:t>
            </a:r>
          </a:p>
          <a:p>
            <a:pPr lvl="0" rtl="0">
              <a:spcBef>
                <a:spcPts val="0"/>
              </a:spcBef>
              <a:buNone/>
            </a:pPr>
            <a:endParaRPr/>
          </a:p>
          <a:p>
            <a:pPr lvl="0" rtl="0">
              <a:spcBef>
                <a:spcPts val="0"/>
              </a:spcBef>
              <a:buNone/>
            </a:pPr>
            <a:endParaRPr/>
          </a:p>
        </p:txBody>
      </p:sp>
      <p:sp>
        <p:nvSpPr>
          <p:cNvPr id="876" name="Shape 87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111</a:t>
            </a:fld>
            <a:endParaRPr lang="it"/>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Shape 88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Static methods</a:t>
            </a:r>
          </a:p>
        </p:txBody>
      </p:sp>
      <p:sp>
        <p:nvSpPr>
          <p:cNvPr id="882" name="Shape 88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a:t>Ask yourself: </a:t>
            </a:r>
          </a:p>
          <a:p>
            <a:pPr lvl="0" rtl="0">
              <a:spcBef>
                <a:spcPts val="0"/>
              </a:spcBef>
              <a:buNone/>
            </a:pPr>
            <a:r>
              <a:rPr lang="it" b="1"/>
              <a:t>“does it make sense to call this method, even if no Object has been constructed yet?”</a:t>
            </a:r>
          </a:p>
          <a:p>
            <a:pPr marL="457200" lvl="0" indent="-228600" rtl="0">
              <a:spcBef>
                <a:spcPts val="0"/>
              </a:spcBef>
            </a:pPr>
            <a:r>
              <a:rPr lang="it"/>
              <a:t>convertMilesToKilometers()</a:t>
            </a:r>
          </a:p>
          <a:p>
            <a:pPr marL="457200" lvl="0" indent="-228600" rtl="0">
              <a:spcBef>
                <a:spcPts val="0"/>
              </a:spcBef>
            </a:pPr>
            <a:r>
              <a:rPr lang="it"/>
              <a:t>setSpeed()</a:t>
            </a:r>
          </a:p>
          <a:p>
            <a:pPr marL="457200" lvl="0" indent="-228600" rtl="0">
              <a:spcBef>
                <a:spcPts val="0"/>
              </a:spcBef>
            </a:pPr>
            <a:r>
              <a:rPr lang="it"/>
              <a:t>performFuelCleanup()</a:t>
            </a:r>
          </a:p>
          <a:p>
            <a:pPr marL="457200" lvl="0" indent="-228600" rtl="0">
              <a:spcBef>
                <a:spcPts val="0"/>
              </a:spcBef>
            </a:pPr>
            <a:r>
              <a:rPr lang="it"/>
              <a:t>removeWheel()</a:t>
            </a:r>
          </a:p>
          <a:p>
            <a:pPr marL="457200" lvl="0" indent="-228600">
              <a:spcBef>
                <a:spcPts val="0"/>
              </a:spcBef>
            </a:pPr>
            <a:r>
              <a:rPr lang="it"/>
              <a:t>makeString(int[])</a:t>
            </a:r>
          </a:p>
        </p:txBody>
      </p:sp>
      <p:sp>
        <p:nvSpPr>
          <p:cNvPr id="883" name="Shape 88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112</a:t>
            </a:fld>
            <a:endParaRPr lang="it"/>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Shape 88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Static methods - Tips</a:t>
            </a:r>
          </a:p>
        </p:txBody>
      </p:sp>
      <p:sp>
        <p:nvSpPr>
          <p:cNvPr id="889" name="Shape 889"/>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1000"/>
              </a:spcBef>
              <a:spcAft>
                <a:spcPts val="0"/>
              </a:spcAft>
              <a:buClr>
                <a:schemeClr val="dk1"/>
              </a:buClr>
              <a:buAutoNum type="arabicPeriod"/>
            </a:pPr>
            <a:r>
              <a:rPr lang="it"/>
              <a:t>If you are writing </a:t>
            </a:r>
            <a:r>
              <a:rPr lang="it" b="1"/>
              <a:t>utility classes</a:t>
            </a:r>
            <a:r>
              <a:rPr lang="it"/>
              <a:t> and they are not supposed to be changed.</a:t>
            </a:r>
          </a:p>
          <a:p>
            <a:pPr marL="457200" lvl="0" indent="-228600" rtl="0">
              <a:spcBef>
                <a:spcPts val="1000"/>
              </a:spcBef>
              <a:spcAft>
                <a:spcPts val="0"/>
              </a:spcAft>
              <a:buClr>
                <a:schemeClr val="dk1"/>
              </a:buClr>
              <a:buAutoNum type="arabicPeriod"/>
            </a:pPr>
            <a:r>
              <a:rPr lang="it"/>
              <a:t>If the method is not using any instance variable.</a:t>
            </a:r>
          </a:p>
          <a:p>
            <a:pPr marL="457200" lvl="0" indent="-228600" rtl="0">
              <a:spcBef>
                <a:spcPts val="1000"/>
              </a:spcBef>
              <a:spcAft>
                <a:spcPts val="0"/>
              </a:spcAft>
              <a:buClr>
                <a:schemeClr val="dk1"/>
              </a:buClr>
              <a:buAutoNum type="arabicPeriod"/>
            </a:pPr>
            <a:r>
              <a:rPr lang="it"/>
              <a:t>If any operation is not dependent on instance creation.</a:t>
            </a:r>
          </a:p>
          <a:p>
            <a:pPr marL="457200" lvl="0" indent="-228600" rtl="0">
              <a:spcBef>
                <a:spcPts val="1000"/>
              </a:spcBef>
              <a:spcAft>
                <a:spcPts val="0"/>
              </a:spcAft>
              <a:buClr>
                <a:schemeClr val="dk1"/>
              </a:buClr>
              <a:buAutoNum type="arabicPeriod"/>
            </a:pPr>
            <a:r>
              <a:rPr lang="it"/>
              <a:t>If there is </a:t>
            </a:r>
            <a:r>
              <a:rPr lang="it" b="1"/>
              <a:t>some code that can easily be shared by all the instance methods</a:t>
            </a:r>
            <a:r>
              <a:rPr lang="it"/>
              <a:t>, extract that code into a static method.</a:t>
            </a:r>
          </a:p>
          <a:p>
            <a:pPr marL="457200" lvl="0" indent="-228600" rtl="0">
              <a:spcBef>
                <a:spcPts val="1000"/>
              </a:spcBef>
              <a:spcAft>
                <a:spcPts val="0"/>
              </a:spcAft>
              <a:buClr>
                <a:schemeClr val="dk1"/>
              </a:buClr>
              <a:buAutoNum type="arabicPeriod"/>
            </a:pPr>
            <a:r>
              <a:rPr lang="it"/>
              <a:t>If you are sure that </a:t>
            </a:r>
            <a:r>
              <a:rPr lang="it" b="1"/>
              <a:t>the definition of the method will never be changed or overridden.</a:t>
            </a:r>
            <a:r>
              <a:rPr lang="it"/>
              <a:t> As static methods can not be overridden.</a:t>
            </a:r>
          </a:p>
        </p:txBody>
      </p:sp>
      <p:sp>
        <p:nvSpPr>
          <p:cNvPr id="890" name="Shape 89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113</a:t>
            </a:fld>
            <a:endParaRPr lang="it"/>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Shape 89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Some advice from great experts</a:t>
            </a:r>
          </a:p>
        </p:txBody>
      </p:sp>
      <p:sp>
        <p:nvSpPr>
          <p:cNvPr id="896" name="Shape 896"/>
          <p:cNvSpPr txBox="1">
            <a:spLocks noGrp="1"/>
          </p:cNvSpPr>
          <p:nvPr>
            <p:ph type="body" idx="1"/>
          </p:nvPr>
        </p:nvSpPr>
        <p:spPr>
          <a:xfrm>
            <a:off x="311700" y="1152475"/>
            <a:ext cx="8520599" cy="3782099"/>
          </a:xfrm>
          <a:prstGeom prst="rect">
            <a:avLst/>
          </a:prstGeom>
        </p:spPr>
        <p:txBody>
          <a:bodyPr lIns="91425" tIns="91425" rIns="91425" bIns="91425" anchor="t" anchorCtr="0">
            <a:noAutofit/>
          </a:bodyPr>
          <a:lstStyle/>
          <a:p>
            <a:pPr lvl="0" rtl="0">
              <a:spcBef>
                <a:spcPts val="0"/>
              </a:spcBef>
              <a:buNone/>
            </a:pPr>
            <a:r>
              <a:rPr lang="it" b="1">
                <a:solidFill>
                  <a:srgbClr val="FF0000"/>
                </a:solidFill>
              </a:rPr>
              <a:t>Lots of indentation (&gt; 2 levels) is a bad smell</a:t>
            </a:r>
            <a:r>
              <a:rPr lang="it"/>
              <a:t> - I would tend to extract the indented code to another private method. </a:t>
            </a:r>
            <a:br>
              <a:rPr lang="it"/>
            </a:br>
            <a:r>
              <a:rPr lang="it"/>
              <a:t>[ R. McMahon - Adobe ]</a:t>
            </a:r>
          </a:p>
          <a:p>
            <a:pPr lvl="0" rtl="0">
              <a:lnSpc>
                <a:spcPct val="138000"/>
              </a:lnSpc>
              <a:spcBef>
                <a:spcPts val="0"/>
              </a:spcBef>
              <a:spcAft>
                <a:spcPts val="0"/>
              </a:spcAft>
              <a:buNone/>
            </a:pPr>
            <a:endParaRPr/>
          </a:p>
          <a:p>
            <a:pPr lvl="0">
              <a:spcBef>
                <a:spcPts val="0"/>
              </a:spcBef>
              <a:buClr>
                <a:schemeClr val="dk1"/>
              </a:buClr>
              <a:buSzPct val="61111"/>
              <a:buFont typeface="Arial"/>
              <a:buNone/>
            </a:pPr>
            <a:endParaRPr/>
          </a:p>
        </p:txBody>
      </p:sp>
      <p:sp>
        <p:nvSpPr>
          <p:cNvPr id="897" name="Shape 89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114</a:t>
            </a:fld>
            <a:endParaRPr lang="it"/>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Shape 90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Some advice from great experts</a:t>
            </a:r>
          </a:p>
        </p:txBody>
      </p:sp>
      <p:sp>
        <p:nvSpPr>
          <p:cNvPr id="903" name="Shape 903"/>
          <p:cNvSpPr txBox="1">
            <a:spLocks noGrp="1"/>
          </p:cNvSpPr>
          <p:nvPr>
            <p:ph type="body" idx="1"/>
          </p:nvPr>
        </p:nvSpPr>
        <p:spPr>
          <a:xfrm>
            <a:off x="311700" y="1152475"/>
            <a:ext cx="8520599" cy="3782099"/>
          </a:xfrm>
          <a:prstGeom prst="rect">
            <a:avLst/>
          </a:prstGeom>
        </p:spPr>
        <p:txBody>
          <a:bodyPr lIns="91425" tIns="91425" rIns="91425" bIns="91425" anchor="t" anchorCtr="0">
            <a:noAutofit/>
          </a:bodyPr>
          <a:lstStyle/>
          <a:p>
            <a:pPr lvl="0" rtl="0">
              <a:lnSpc>
                <a:spcPct val="138000"/>
              </a:lnSpc>
              <a:spcBef>
                <a:spcPts val="0"/>
              </a:spcBef>
              <a:spcAft>
                <a:spcPts val="0"/>
              </a:spcAft>
              <a:buNone/>
            </a:pPr>
            <a:r>
              <a:rPr lang="it"/>
              <a:t>I think for early students, </a:t>
            </a:r>
            <a:r>
              <a:rPr lang="it" b="1">
                <a:solidFill>
                  <a:srgbClr val="38761D"/>
                </a:solidFill>
              </a:rPr>
              <a:t>the most important thing is to try to make their program compile and run</a:t>
            </a:r>
            <a:r>
              <a:rPr lang="it"/>
              <a:t> (so they can test it) as early as possible, then </a:t>
            </a:r>
            <a:r>
              <a:rPr lang="it" b="1"/>
              <a:t>keep iterating</a:t>
            </a:r>
            <a:r>
              <a:rPr lang="it"/>
              <a:t> by adding small features and retesting. [...] Automating these tests will make things easier, but </a:t>
            </a:r>
            <a:r>
              <a:rPr lang="it" b="1">
                <a:solidFill>
                  <a:srgbClr val="38761D"/>
                </a:solidFill>
              </a:rPr>
              <a:t>the important thing is to try not to write a few hundred lines of code, and only then try to make their code compile / run</a:t>
            </a:r>
            <a:r>
              <a:rPr lang="it"/>
              <a:t>. </a:t>
            </a:r>
            <a:br>
              <a:rPr lang="it"/>
            </a:br>
            <a:r>
              <a:rPr lang="it"/>
              <a:t>[ C. Jefferson - St Andrews ]</a:t>
            </a:r>
          </a:p>
          <a:p>
            <a:pPr lvl="0" rtl="0">
              <a:spcBef>
                <a:spcPts val="0"/>
              </a:spcBef>
              <a:buClr>
                <a:schemeClr val="dk1"/>
              </a:buClr>
              <a:buSzPct val="61111"/>
              <a:buFont typeface="Arial"/>
              <a:buNone/>
            </a:pPr>
            <a:endParaRPr/>
          </a:p>
        </p:txBody>
      </p:sp>
      <p:sp>
        <p:nvSpPr>
          <p:cNvPr id="904" name="Shape 90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115</a:t>
            </a:fld>
            <a:endParaRPr lang="it"/>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pic>
        <p:nvPicPr>
          <p:cNvPr id="909" name="Shape 909"/>
          <p:cNvPicPr preferRelativeResize="0"/>
          <p:nvPr/>
        </p:nvPicPr>
        <p:blipFill>
          <a:blip r:embed="rId3">
            <a:alphaModFix/>
          </a:blip>
          <a:stretch>
            <a:fillRect/>
          </a:stretch>
        </p:blipFill>
        <p:spPr>
          <a:xfrm>
            <a:off x="2659850" y="659475"/>
            <a:ext cx="3690399" cy="3690399"/>
          </a:xfrm>
          <a:prstGeom prst="rect">
            <a:avLst/>
          </a:prstGeom>
          <a:noFill/>
          <a:ln>
            <a:noFill/>
          </a:ln>
        </p:spPr>
      </p:pic>
      <p:sp>
        <p:nvSpPr>
          <p:cNvPr id="910" name="Shape 91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116</a:t>
            </a:fld>
            <a:endParaRPr lang="it"/>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Shape 91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The Simpler The Better</a:t>
            </a:r>
          </a:p>
        </p:txBody>
      </p:sp>
      <p:sp>
        <p:nvSpPr>
          <p:cNvPr id="916" name="Shape 91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0"/>
              </a:spcBef>
            </a:pPr>
            <a:r>
              <a:rPr lang="it"/>
              <a:t>Patterns</a:t>
            </a:r>
          </a:p>
          <a:p>
            <a:pPr marL="457200" lvl="0" indent="-228600" rtl="0">
              <a:spcBef>
                <a:spcPts val="0"/>
              </a:spcBef>
            </a:pPr>
            <a:r>
              <a:rPr lang="it"/>
              <a:t>OOP</a:t>
            </a:r>
          </a:p>
          <a:p>
            <a:pPr marL="457200" lvl="0" indent="-228600" rtl="0">
              <a:spcBef>
                <a:spcPts val="0"/>
              </a:spcBef>
            </a:pPr>
            <a:r>
              <a:rPr lang="it"/>
              <a:t>Reusability</a:t>
            </a:r>
          </a:p>
          <a:p>
            <a:pPr marL="457200" lvl="0" indent="-228600" rtl="0">
              <a:spcBef>
                <a:spcPts val="0"/>
              </a:spcBef>
            </a:pPr>
            <a:r>
              <a:rPr lang="it"/>
              <a:t>Refactoring</a:t>
            </a:r>
          </a:p>
          <a:p>
            <a:pPr marL="457200" lvl="0" indent="-228600" rtl="0">
              <a:spcBef>
                <a:spcPts val="0"/>
              </a:spcBef>
            </a:pPr>
            <a:r>
              <a:rPr lang="it"/>
              <a:t>APIs</a:t>
            </a:r>
          </a:p>
        </p:txBody>
      </p:sp>
      <p:sp>
        <p:nvSpPr>
          <p:cNvPr id="917" name="Shape 91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117</a:t>
            </a:fld>
            <a:endParaRPr lang="it"/>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Shape 92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Software Design Patterns</a:t>
            </a:r>
          </a:p>
        </p:txBody>
      </p:sp>
      <p:sp>
        <p:nvSpPr>
          <p:cNvPr id="923" name="Shape 923"/>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0"/>
              </a:spcBef>
            </a:pPr>
            <a:r>
              <a:rPr lang="it"/>
              <a:t>Abstract Factory</a:t>
            </a:r>
          </a:p>
          <a:p>
            <a:pPr marL="457200" lvl="0" indent="-228600" rtl="0">
              <a:spcBef>
                <a:spcPts val="0"/>
              </a:spcBef>
            </a:pPr>
            <a:r>
              <a:rPr lang="it"/>
              <a:t>MVC</a:t>
            </a:r>
          </a:p>
          <a:p>
            <a:pPr marL="457200" lvl="0" indent="-228600" rtl="0">
              <a:spcBef>
                <a:spcPts val="0"/>
              </a:spcBef>
            </a:pPr>
            <a:r>
              <a:rPr lang="it"/>
              <a:t>Singleton</a:t>
            </a:r>
          </a:p>
          <a:p>
            <a:pPr marL="457200" lvl="0" indent="-228600" rtl="0">
              <a:spcBef>
                <a:spcPts val="0"/>
              </a:spcBef>
            </a:pPr>
            <a:r>
              <a:rPr lang="it"/>
              <a:t>Observer</a:t>
            </a:r>
          </a:p>
          <a:p>
            <a:pPr marL="457200" lvl="0" indent="-228600" rtl="0">
              <a:spcBef>
                <a:spcPts val="0"/>
              </a:spcBef>
            </a:pPr>
            <a:r>
              <a:rPr lang="it"/>
              <a:t>RAII - Resource Acquisition Is Initialisaiton</a:t>
            </a:r>
          </a:p>
          <a:p>
            <a:pPr marL="457200" lvl="0" indent="-228600" rtl="0">
              <a:spcBef>
                <a:spcPts val="0"/>
              </a:spcBef>
            </a:pPr>
            <a:r>
              <a:rPr lang="it"/>
              <a:t>Proxy</a:t>
            </a:r>
          </a:p>
          <a:p>
            <a:pPr marL="457200" lvl="0" indent="-228600">
              <a:spcBef>
                <a:spcPts val="0"/>
              </a:spcBef>
            </a:pPr>
            <a:r>
              <a:rPr lang="it"/>
              <a:t>Etc...</a:t>
            </a:r>
          </a:p>
        </p:txBody>
      </p:sp>
      <p:sp>
        <p:nvSpPr>
          <p:cNvPr id="924" name="Shape 9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118</a:t>
            </a:fld>
            <a:endParaRPr lang="it"/>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Shape 929"/>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MVC - Model-View-Controller</a:t>
            </a:r>
          </a:p>
        </p:txBody>
      </p:sp>
      <p:pic>
        <p:nvPicPr>
          <p:cNvPr id="930" name="Shape 930" descr="https://i-msdn.sec.s-msft.com/dynimg/IC690874.png"/>
          <p:cNvPicPr preferRelativeResize="0"/>
          <p:nvPr/>
        </p:nvPicPr>
        <p:blipFill>
          <a:blip r:embed="rId3">
            <a:alphaModFix/>
          </a:blip>
          <a:stretch>
            <a:fillRect/>
          </a:stretch>
        </p:blipFill>
        <p:spPr>
          <a:xfrm>
            <a:off x="1574825" y="1285300"/>
            <a:ext cx="5638924" cy="3358700"/>
          </a:xfrm>
          <a:prstGeom prst="rect">
            <a:avLst/>
          </a:prstGeom>
          <a:noFill/>
          <a:ln>
            <a:noFill/>
          </a:ln>
        </p:spPr>
      </p:pic>
      <p:sp>
        <p:nvSpPr>
          <p:cNvPr id="931" name="Shape 9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119</a:t>
            </a:fld>
            <a:endParaRPr lang="it"/>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The 20 marking scale</a:t>
            </a:r>
          </a:p>
        </p:txBody>
      </p:sp>
      <p:pic>
        <p:nvPicPr>
          <p:cNvPr id="134" name="Shape 134"/>
          <p:cNvPicPr preferRelativeResize="0"/>
          <p:nvPr/>
        </p:nvPicPr>
        <p:blipFill>
          <a:blip r:embed="rId3">
            <a:alphaModFix/>
          </a:blip>
          <a:stretch>
            <a:fillRect/>
          </a:stretch>
        </p:blipFill>
        <p:spPr>
          <a:xfrm>
            <a:off x="453100" y="1177800"/>
            <a:ext cx="3556000" cy="3606800"/>
          </a:xfrm>
          <a:prstGeom prst="rect">
            <a:avLst/>
          </a:prstGeom>
          <a:noFill/>
          <a:ln>
            <a:noFill/>
          </a:ln>
        </p:spPr>
      </p:pic>
      <p:pic>
        <p:nvPicPr>
          <p:cNvPr id="135" name="Shape 135"/>
          <p:cNvPicPr preferRelativeResize="0"/>
          <p:nvPr/>
        </p:nvPicPr>
        <p:blipFill>
          <a:blip r:embed="rId4">
            <a:alphaModFix/>
          </a:blip>
          <a:stretch>
            <a:fillRect/>
          </a:stretch>
        </p:blipFill>
        <p:spPr>
          <a:xfrm>
            <a:off x="4417625" y="1044900"/>
            <a:ext cx="3681375" cy="3681375"/>
          </a:xfrm>
          <a:prstGeom prst="rect">
            <a:avLst/>
          </a:prstGeom>
          <a:noFill/>
          <a:ln>
            <a:noFill/>
          </a:ln>
        </p:spPr>
      </p:pic>
      <p:sp>
        <p:nvSpPr>
          <p:cNvPr id="136" name="Shape 13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12</a:t>
            </a:fld>
            <a:endParaRPr lang="it"/>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Shape 93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Abstract Factory</a:t>
            </a:r>
          </a:p>
        </p:txBody>
      </p:sp>
      <p:pic>
        <p:nvPicPr>
          <p:cNvPr id="937" name="Shape 937"/>
          <p:cNvPicPr preferRelativeResize="0"/>
          <p:nvPr/>
        </p:nvPicPr>
        <p:blipFill>
          <a:blip r:embed="rId3">
            <a:alphaModFix/>
          </a:blip>
          <a:stretch>
            <a:fillRect/>
          </a:stretch>
        </p:blipFill>
        <p:spPr>
          <a:xfrm>
            <a:off x="1768275" y="1319450"/>
            <a:ext cx="4853074" cy="3357649"/>
          </a:xfrm>
          <a:prstGeom prst="rect">
            <a:avLst/>
          </a:prstGeom>
          <a:noFill/>
          <a:ln>
            <a:noFill/>
          </a:ln>
        </p:spPr>
      </p:pic>
      <p:sp>
        <p:nvSpPr>
          <p:cNvPr id="938" name="Shape 93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120</a:t>
            </a:fld>
            <a:endParaRPr lang="it"/>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Shape 94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OOP</a:t>
            </a:r>
          </a:p>
        </p:txBody>
      </p:sp>
      <p:sp>
        <p:nvSpPr>
          <p:cNvPr id="944" name="Shape 944"/>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0"/>
              </a:spcBef>
            </a:pPr>
            <a:r>
              <a:rPr lang="it"/>
              <a:t>Inheritance</a:t>
            </a:r>
          </a:p>
          <a:p>
            <a:pPr marL="457200" lvl="0" indent="-228600" rtl="0">
              <a:spcBef>
                <a:spcPts val="0"/>
              </a:spcBef>
            </a:pPr>
            <a:r>
              <a:rPr lang="it"/>
              <a:t>Composition</a:t>
            </a:r>
          </a:p>
          <a:p>
            <a:pPr marL="457200" lvl="0" indent="-228600" rtl="0">
              <a:spcBef>
                <a:spcPts val="0"/>
              </a:spcBef>
            </a:pPr>
            <a:r>
              <a:rPr lang="it"/>
              <a:t>Generics</a:t>
            </a:r>
          </a:p>
          <a:p>
            <a:pPr marL="457200" lvl="0" indent="-228600" rtl="0">
              <a:spcBef>
                <a:spcPts val="0"/>
              </a:spcBef>
            </a:pPr>
            <a:r>
              <a:rPr lang="it"/>
              <a:t>Interfaces</a:t>
            </a:r>
          </a:p>
          <a:p>
            <a:pPr marL="457200" lvl="0" indent="-228600" rtl="0">
              <a:spcBef>
                <a:spcPts val="0"/>
              </a:spcBef>
            </a:pPr>
            <a:r>
              <a:rPr lang="it"/>
              <a:t>Abstraction</a:t>
            </a:r>
          </a:p>
          <a:p>
            <a:pPr marL="457200" lvl="0" indent="-228600" rtl="0">
              <a:spcBef>
                <a:spcPts val="0"/>
              </a:spcBef>
            </a:pPr>
            <a:r>
              <a:rPr lang="it"/>
              <a:t>Polymorphism </a:t>
            </a:r>
          </a:p>
          <a:p>
            <a:pPr marL="457200" lvl="0" indent="-228600" rtl="0">
              <a:spcBef>
                <a:spcPts val="0"/>
              </a:spcBef>
            </a:pPr>
            <a:r>
              <a:rPr lang="it"/>
              <a:t>Etc.</a:t>
            </a:r>
          </a:p>
          <a:p>
            <a:pPr lvl="0">
              <a:spcBef>
                <a:spcPts val="0"/>
              </a:spcBef>
              <a:buNone/>
            </a:pPr>
            <a:endParaRPr sz="1400"/>
          </a:p>
        </p:txBody>
      </p:sp>
      <p:sp>
        <p:nvSpPr>
          <p:cNvPr id="945" name="Shape 94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121</a:t>
            </a:fld>
            <a:endParaRPr lang="it"/>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Shape 95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Example: Composition over Inheritance</a:t>
            </a:r>
          </a:p>
        </p:txBody>
      </p:sp>
      <p:sp>
        <p:nvSpPr>
          <p:cNvPr id="951" name="Shape 951"/>
          <p:cNvSpPr txBox="1">
            <a:spLocks noGrp="1"/>
          </p:cNvSpPr>
          <p:nvPr>
            <p:ph type="body" idx="1"/>
          </p:nvPr>
        </p:nvSpPr>
        <p:spPr>
          <a:xfrm>
            <a:off x="311700" y="1152475"/>
            <a:ext cx="5350799" cy="3416400"/>
          </a:xfrm>
          <a:prstGeom prst="rect">
            <a:avLst/>
          </a:prstGeom>
        </p:spPr>
        <p:txBody>
          <a:bodyPr lIns="91425" tIns="91425" rIns="91425" bIns="91425" anchor="t" anchorCtr="0">
            <a:noAutofit/>
          </a:bodyPr>
          <a:lstStyle/>
          <a:p>
            <a:pPr lvl="0" rtl="0">
              <a:spcBef>
                <a:spcPts val="0"/>
              </a:spcBef>
              <a:buNone/>
            </a:pPr>
            <a:r>
              <a:rPr lang="it"/>
              <a:t>B:</a:t>
            </a:r>
          </a:p>
          <a:p>
            <a:pPr marL="457200" lvl="0" indent="-228600" rtl="0">
              <a:spcBef>
                <a:spcPts val="0"/>
              </a:spcBef>
            </a:pPr>
            <a:r>
              <a:rPr lang="it"/>
              <a:t>higher flexibility</a:t>
            </a:r>
          </a:p>
          <a:p>
            <a:pPr marL="457200" lvl="0" indent="-228600" rtl="0">
              <a:spcBef>
                <a:spcPts val="0"/>
              </a:spcBef>
            </a:pPr>
            <a:r>
              <a:rPr lang="it"/>
              <a:t>better maintanability in the long term</a:t>
            </a:r>
          </a:p>
          <a:p>
            <a:pPr marL="457200" lvl="0" indent="-228600" rtl="0">
              <a:spcBef>
                <a:spcPts val="0"/>
              </a:spcBef>
            </a:pPr>
            <a:r>
              <a:rPr lang="it"/>
              <a:t>changes do not propagate over the hierarchy</a:t>
            </a:r>
          </a:p>
          <a:p>
            <a:pPr marL="457200" lvl="0" indent="-228600" rtl="0">
              <a:spcBef>
                <a:spcPts val="0"/>
              </a:spcBef>
            </a:pPr>
            <a:r>
              <a:rPr lang="it"/>
              <a:t>Go uses composition exclusively</a:t>
            </a:r>
          </a:p>
          <a:p>
            <a:pPr lvl="0" rtl="0">
              <a:spcBef>
                <a:spcPts val="0"/>
              </a:spcBef>
              <a:buNone/>
            </a:pPr>
            <a:r>
              <a:rPr lang="it"/>
              <a:t>C:</a:t>
            </a:r>
          </a:p>
          <a:p>
            <a:pPr marL="457200" lvl="0" indent="-228600" rtl="0">
              <a:spcBef>
                <a:spcPts val="0"/>
              </a:spcBef>
            </a:pPr>
            <a:r>
              <a:rPr lang="it"/>
              <a:t>multiple methods’ implementations</a:t>
            </a:r>
          </a:p>
        </p:txBody>
      </p:sp>
      <p:pic>
        <p:nvPicPr>
          <p:cNvPr id="952" name="Shape 952" descr="Inheritance relationship"/>
          <p:cNvPicPr preferRelativeResize="0"/>
          <p:nvPr/>
        </p:nvPicPr>
        <p:blipFill>
          <a:blip r:embed="rId3">
            <a:alphaModFix/>
          </a:blip>
          <a:stretch>
            <a:fillRect/>
          </a:stretch>
        </p:blipFill>
        <p:spPr>
          <a:xfrm>
            <a:off x="6681050" y="1152475"/>
            <a:ext cx="1118800" cy="1287125"/>
          </a:xfrm>
          <a:prstGeom prst="rect">
            <a:avLst/>
          </a:prstGeom>
          <a:noFill/>
          <a:ln>
            <a:noFill/>
          </a:ln>
        </p:spPr>
      </p:pic>
      <p:pic>
        <p:nvPicPr>
          <p:cNvPr id="953" name="Shape 953" descr="Composition relationship"/>
          <p:cNvPicPr preferRelativeResize="0"/>
          <p:nvPr/>
        </p:nvPicPr>
        <p:blipFill>
          <a:blip r:embed="rId4">
            <a:alphaModFix/>
          </a:blip>
          <a:stretch>
            <a:fillRect/>
          </a:stretch>
        </p:blipFill>
        <p:spPr>
          <a:xfrm>
            <a:off x="6040425" y="3447450"/>
            <a:ext cx="2504899" cy="1025625"/>
          </a:xfrm>
          <a:prstGeom prst="rect">
            <a:avLst/>
          </a:prstGeom>
          <a:noFill/>
          <a:ln>
            <a:noFill/>
          </a:ln>
        </p:spPr>
      </p:pic>
      <p:sp>
        <p:nvSpPr>
          <p:cNvPr id="954" name="Shape 95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122</a:t>
            </a:fld>
            <a:endParaRPr lang="it"/>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Shape 959"/>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What the experts suggest</a:t>
            </a:r>
          </a:p>
        </p:txBody>
      </p:sp>
      <p:sp>
        <p:nvSpPr>
          <p:cNvPr id="960" name="Shape 960"/>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0"/>
              </a:spcBef>
            </a:pPr>
            <a:r>
              <a:rPr lang="it"/>
              <a:t>Lean heavily on your </a:t>
            </a:r>
            <a:r>
              <a:rPr lang="it" b="1">
                <a:solidFill>
                  <a:srgbClr val="38761D"/>
                </a:solidFill>
              </a:rPr>
              <a:t>tools</a:t>
            </a:r>
            <a:r>
              <a:rPr lang="it"/>
              <a:t>.</a:t>
            </a:r>
          </a:p>
          <a:p>
            <a:pPr marL="457200" lvl="0" indent="-228600" rtl="0">
              <a:spcBef>
                <a:spcPts val="0"/>
              </a:spcBef>
            </a:pPr>
            <a:r>
              <a:rPr lang="it"/>
              <a:t>Design systems in layers, so that they can be composed, layers can be swapped out, etc. </a:t>
            </a:r>
          </a:p>
          <a:p>
            <a:pPr marL="457200" lvl="0" indent="-228600" rtl="0">
              <a:spcBef>
                <a:spcPts val="0"/>
              </a:spcBef>
            </a:pPr>
            <a:r>
              <a:rPr lang="it"/>
              <a:t>Try to keep your layers </a:t>
            </a:r>
            <a:r>
              <a:rPr lang="it" b="1">
                <a:solidFill>
                  <a:srgbClr val="38761D"/>
                </a:solidFill>
              </a:rPr>
              <a:t>simple</a:t>
            </a:r>
            <a:r>
              <a:rPr lang="it"/>
              <a:t> - the less they do the less likely you are to want/need to replace them at a later date.</a:t>
            </a:r>
          </a:p>
          <a:p>
            <a:pPr lvl="0" rtl="0">
              <a:spcBef>
                <a:spcPts val="0"/>
              </a:spcBef>
              <a:buNone/>
            </a:pPr>
            <a:r>
              <a:rPr lang="it"/>
              <a:t>[ Louis Morgan - Adobe ]</a:t>
            </a:r>
          </a:p>
          <a:p>
            <a:pPr lvl="0">
              <a:spcBef>
                <a:spcPts val="0"/>
              </a:spcBef>
              <a:buNone/>
            </a:pPr>
            <a:endParaRPr/>
          </a:p>
        </p:txBody>
      </p:sp>
      <p:sp>
        <p:nvSpPr>
          <p:cNvPr id="961" name="Shape 96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123</a:t>
            </a:fld>
            <a:endParaRPr lang="it"/>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Shape 96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Reusability &amp; Refactoring</a:t>
            </a:r>
          </a:p>
        </p:txBody>
      </p:sp>
      <p:sp>
        <p:nvSpPr>
          <p:cNvPr id="967" name="Shape 967"/>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b="1">
                <a:solidFill>
                  <a:srgbClr val="38761D"/>
                </a:solidFill>
              </a:rPr>
              <a:t>Write code once if possible</a:t>
            </a:r>
            <a:r>
              <a:rPr lang="it"/>
              <a:t> - if you find yourself writing the same code twice (or cutting and pasting some code) use a function instead.</a:t>
            </a:r>
          </a:p>
          <a:p>
            <a:pPr lvl="0" rtl="0">
              <a:spcBef>
                <a:spcPts val="0"/>
              </a:spcBef>
              <a:buNone/>
            </a:pPr>
            <a:r>
              <a:rPr lang="it"/>
              <a:t>[ Peter Brown - Adobe ]</a:t>
            </a:r>
          </a:p>
          <a:p>
            <a:pPr lvl="0" rtl="0">
              <a:spcBef>
                <a:spcPts val="0"/>
              </a:spcBef>
              <a:buNone/>
            </a:pPr>
            <a:endParaRPr/>
          </a:p>
          <a:p>
            <a:pPr lvl="0">
              <a:spcBef>
                <a:spcPts val="0"/>
              </a:spcBef>
              <a:buNone/>
            </a:pPr>
            <a:r>
              <a:rPr lang="it" b="1">
                <a:solidFill>
                  <a:srgbClr val="38761D"/>
                </a:solidFill>
              </a:rPr>
              <a:t>Do not be afraid of changing and refactoring your code/design.</a:t>
            </a:r>
          </a:p>
        </p:txBody>
      </p:sp>
      <p:sp>
        <p:nvSpPr>
          <p:cNvPr id="968" name="Shape 96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124</a:t>
            </a:fld>
            <a:endParaRPr lang="it"/>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Shape 97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Interfaces/API</a:t>
            </a:r>
          </a:p>
        </p:txBody>
      </p:sp>
      <p:sp>
        <p:nvSpPr>
          <p:cNvPr id="974" name="Shape 974"/>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98450" rtl="0">
              <a:spcBef>
                <a:spcPts val="0"/>
              </a:spcBef>
              <a:spcAft>
                <a:spcPts val="0"/>
              </a:spcAft>
              <a:buClr>
                <a:schemeClr val="dk1"/>
              </a:buClr>
              <a:buSzPct val="61111"/>
            </a:pPr>
            <a:r>
              <a:rPr lang="it"/>
              <a:t>Be clear and consistent</a:t>
            </a:r>
          </a:p>
          <a:p>
            <a:pPr marL="457200" lvl="0" indent="-298450" rtl="0">
              <a:spcBef>
                <a:spcPts val="0"/>
              </a:spcBef>
              <a:spcAft>
                <a:spcPts val="0"/>
              </a:spcAft>
              <a:buClr>
                <a:schemeClr val="dk1"/>
              </a:buClr>
              <a:buSzPct val="61111"/>
            </a:pPr>
            <a:r>
              <a:rPr lang="it"/>
              <a:t>Offer a variety of data formats (JSON, XML, etc) (API mostly)</a:t>
            </a:r>
          </a:p>
          <a:p>
            <a:pPr marL="457200" lvl="0" indent="-298450" rtl="0">
              <a:spcBef>
                <a:spcPts val="0"/>
              </a:spcBef>
              <a:spcAft>
                <a:spcPts val="0"/>
              </a:spcAft>
              <a:buClr>
                <a:schemeClr val="dk1"/>
              </a:buClr>
              <a:buSzPct val="61111"/>
            </a:pPr>
            <a:r>
              <a:rPr lang="it"/>
              <a:t>Make the syntax intuitive and easy to understand</a:t>
            </a:r>
          </a:p>
          <a:p>
            <a:pPr marL="457200" lvl="0" indent="-298450" rtl="0">
              <a:spcBef>
                <a:spcPts val="0"/>
              </a:spcBef>
              <a:spcAft>
                <a:spcPts val="0"/>
              </a:spcAft>
              <a:buClr>
                <a:schemeClr val="dk1"/>
              </a:buClr>
              <a:buSzPct val="61111"/>
            </a:pPr>
            <a:r>
              <a:rPr lang="it"/>
              <a:t>Thorough documentation</a:t>
            </a:r>
          </a:p>
          <a:p>
            <a:pPr marL="457200" lvl="0" indent="-298450" rtl="0">
              <a:spcBef>
                <a:spcPts val="0"/>
              </a:spcBef>
              <a:spcAft>
                <a:spcPts val="0"/>
              </a:spcAft>
              <a:buClr>
                <a:schemeClr val="dk1"/>
              </a:buClr>
              <a:buSzPct val="61111"/>
            </a:pPr>
            <a:r>
              <a:rPr lang="it"/>
              <a:t>Use proper response codes</a:t>
            </a:r>
          </a:p>
          <a:p>
            <a:pPr lvl="0" rtl="0">
              <a:spcBef>
                <a:spcPts val="0"/>
              </a:spcBef>
              <a:buNone/>
            </a:pPr>
            <a:endParaRPr/>
          </a:p>
          <a:p>
            <a:pPr lvl="0" rtl="0">
              <a:spcBef>
                <a:spcPts val="0"/>
              </a:spcBef>
              <a:buNone/>
            </a:pPr>
            <a:r>
              <a:rPr lang="it" b="1">
                <a:solidFill>
                  <a:srgbClr val="38761D"/>
                </a:solidFill>
              </a:rPr>
              <a:t>Don’t put instance data in interfaces</a:t>
            </a:r>
            <a:r>
              <a:rPr lang="it"/>
              <a:t> (interfaces are for function declarations).</a:t>
            </a:r>
            <a:br>
              <a:rPr lang="it"/>
            </a:br>
            <a:r>
              <a:rPr lang="it"/>
              <a:t>[ Peter Brown - Adobe ]</a:t>
            </a:r>
          </a:p>
          <a:p>
            <a:pPr lvl="0">
              <a:spcBef>
                <a:spcPts val="0"/>
              </a:spcBef>
              <a:buNone/>
            </a:pPr>
            <a:r>
              <a:rPr lang="it" sz="1200"/>
              <a:t>Resources: </a:t>
            </a:r>
            <a:br>
              <a:rPr lang="it" sz="1200"/>
            </a:br>
            <a:r>
              <a:rPr lang="it" sz="1200" u="sng">
                <a:solidFill>
                  <a:schemeClr val="accent5"/>
                </a:solidFill>
                <a:hlinkClick r:id="rId3"/>
              </a:rPr>
              <a:t>http://stackoverflow.com/questions/6500468/recommendations-for-writing-an-api</a:t>
            </a:r>
            <a:r>
              <a:rPr lang="it"/>
              <a:t/>
            </a:r>
            <a:br>
              <a:rPr lang="it"/>
            </a:br>
            <a:r>
              <a:rPr lang="it" sz="1200" u="sng">
                <a:solidFill>
                  <a:schemeClr val="accent5"/>
                </a:solidFill>
                <a:hlinkClick r:id="rId4"/>
              </a:rPr>
              <a:t>http://lcsd05.cs.tamu.edu/slides/keynote.pdf</a:t>
            </a:r>
          </a:p>
        </p:txBody>
      </p:sp>
      <p:sp>
        <p:nvSpPr>
          <p:cNvPr id="975" name="Shape 97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125</a:t>
            </a:fld>
            <a:endParaRPr lang="it"/>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Shape 98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Reproducibility</a:t>
            </a:r>
          </a:p>
        </p:txBody>
      </p:sp>
      <p:sp>
        <p:nvSpPr>
          <p:cNvPr id="981" name="Shape 981"/>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0"/>
              </a:spcBef>
            </a:pPr>
            <a:r>
              <a:rPr lang="it"/>
              <a:t>CS → Computer </a:t>
            </a:r>
            <a:r>
              <a:rPr lang="it" b="1">
                <a:solidFill>
                  <a:srgbClr val="38761D"/>
                </a:solidFill>
              </a:rPr>
              <a:t>Science</a:t>
            </a:r>
          </a:p>
          <a:p>
            <a:pPr marL="457200" lvl="0" indent="-228600" rtl="0">
              <a:spcBef>
                <a:spcPts val="0"/>
              </a:spcBef>
            </a:pPr>
            <a:r>
              <a:rPr lang="it"/>
              <a:t>Do not hardcode the state of your program</a:t>
            </a:r>
          </a:p>
          <a:p>
            <a:pPr marL="457200" lvl="0" indent="-228600" rtl="0">
              <a:spcBef>
                <a:spcPts val="0"/>
              </a:spcBef>
            </a:pPr>
            <a:r>
              <a:rPr lang="it"/>
              <a:t>Let the user input parameters</a:t>
            </a:r>
          </a:p>
          <a:p>
            <a:pPr marL="457200" lvl="0" indent="-228600" rtl="0">
              <a:spcBef>
                <a:spcPts val="0"/>
              </a:spcBef>
            </a:pPr>
            <a:r>
              <a:rPr lang="it"/>
              <a:t>Let the user use different configurations</a:t>
            </a:r>
          </a:p>
          <a:p>
            <a:pPr marL="457200" lvl="0" indent="-228600">
              <a:spcBef>
                <a:spcPts val="0"/>
              </a:spcBef>
            </a:pPr>
            <a:r>
              <a:rPr lang="it"/>
              <a:t>Avoid randomness wherever possible</a:t>
            </a:r>
          </a:p>
        </p:txBody>
      </p:sp>
      <p:sp>
        <p:nvSpPr>
          <p:cNvPr id="982" name="Shape 98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126</a:t>
            </a:fld>
            <a:endParaRPr lang="it"/>
          </a:p>
        </p:txBody>
      </p:sp>
      <p:pic>
        <p:nvPicPr>
          <p:cNvPr id="983" name="Shape 98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6473446" y="2714225"/>
            <a:ext cx="1807225" cy="2240750"/>
          </a:xfrm>
          <a:prstGeom prst="rect">
            <a:avLst/>
          </a:prstGeom>
          <a:noFill/>
          <a:ln>
            <a:noFill/>
          </a:ln>
        </p:spPr>
      </p:pic>
      <p:pic>
        <p:nvPicPr>
          <p:cNvPr id="984" name="Shape 984"/>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657143" y="2773375"/>
            <a:ext cx="2592349" cy="232239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Shape 989"/>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Simplistic vs Engineered</a:t>
            </a:r>
          </a:p>
        </p:txBody>
      </p:sp>
      <p:sp>
        <p:nvSpPr>
          <p:cNvPr id="990" name="Shape 990"/>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a:t>Hot-topic</a:t>
            </a:r>
          </a:p>
          <a:p>
            <a:pPr marL="457200" lvl="0" indent="-228600" rtl="0">
              <a:spcBef>
                <a:spcPts val="0"/>
              </a:spcBef>
            </a:pPr>
            <a:r>
              <a:rPr lang="it"/>
              <a:t>Too simplistic</a:t>
            </a:r>
          </a:p>
          <a:p>
            <a:pPr marL="457200" lvl="0" indent="-228600" rtl="0">
              <a:spcBef>
                <a:spcPts val="0"/>
              </a:spcBef>
            </a:pPr>
            <a:r>
              <a:rPr lang="it"/>
              <a:t>Overly engineered</a:t>
            </a:r>
          </a:p>
          <a:p>
            <a:pPr marL="457200" lvl="0" indent="-228600" rtl="0">
              <a:spcBef>
                <a:spcPts val="0"/>
              </a:spcBef>
            </a:pPr>
            <a:r>
              <a:rPr lang="it"/>
              <a:t>Find a tradeoff</a:t>
            </a:r>
          </a:p>
          <a:p>
            <a:pPr lvl="0">
              <a:spcBef>
                <a:spcPts val="0"/>
              </a:spcBef>
              <a:buNone/>
            </a:pPr>
            <a:r>
              <a:rPr lang="it"/>
              <a:t>HTTP Status Code example:</a:t>
            </a:r>
            <a:br>
              <a:rPr lang="it"/>
            </a:br>
            <a:r>
              <a:rPr lang="it" u="sng">
                <a:solidFill>
                  <a:schemeClr val="hlink"/>
                </a:solidFill>
                <a:hlinkClick r:id="rId3"/>
              </a:rPr>
              <a:t>https://blogs.dropbox.com/developers/2015/04/how-many-http-status-codes-should-your-api-use/</a:t>
            </a:r>
            <a:r>
              <a:rPr lang="it"/>
              <a:t> </a:t>
            </a:r>
            <a:br>
              <a:rPr lang="it"/>
            </a:br>
            <a:r>
              <a:rPr lang="it"/>
              <a:t/>
            </a:r>
            <a:br>
              <a:rPr lang="it"/>
            </a:br>
            <a:endParaRPr lang="it"/>
          </a:p>
        </p:txBody>
      </p:sp>
      <p:sp>
        <p:nvSpPr>
          <p:cNvPr id="991" name="Shape 99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127</a:t>
            </a:fld>
            <a:endParaRPr lang="it"/>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Shape 99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Prince of Persia</a:t>
            </a:r>
          </a:p>
        </p:txBody>
      </p:sp>
      <p:sp>
        <p:nvSpPr>
          <p:cNvPr id="997" name="Shape 997"/>
          <p:cNvSpPr txBox="1">
            <a:spLocks noGrp="1"/>
          </p:cNvSpPr>
          <p:nvPr>
            <p:ph type="body" idx="1"/>
          </p:nvPr>
        </p:nvSpPr>
        <p:spPr>
          <a:xfrm>
            <a:off x="311700" y="4443600"/>
            <a:ext cx="8520599" cy="437699"/>
          </a:xfrm>
          <a:prstGeom prst="rect">
            <a:avLst/>
          </a:prstGeom>
        </p:spPr>
        <p:txBody>
          <a:bodyPr lIns="91425" tIns="91425" rIns="91425" bIns="91425" anchor="t" anchorCtr="0">
            <a:noAutofit/>
          </a:bodyPr>
          <a:lstStyle/>
          <a:p>
            <a:pPr lvl="0">
              <a:spcBef>
                <a:spcPts val="0"/>
              </a:spcBef>
              <a:buNone/>
            </a:pPr>
            <a:r>
              <a:rPr lang="it" u="sng">
                <a:solidFill>
                  <a:schemeClr val="hlink"/>
                </a:solidFill>
                <a:hlinkClick r:id="rId3"/>
              </a:rPr>
              <a:t>http://www.fabiensanglard.net/prince_of_persia/pop_boot2.php</a:t>
            </a:r>
            <a:r>
              <a:rPr lang="it"/>
              <a:t> </a:t>
            </a:r>
          </a:p>
        </p:txBody>
      </p:sp>
      <p:pic>
        <p:nvPicPr>
          <p:cNvPr id="998" name="Shape 998"/>
          <p:cNvPicPr preferRelativeResize="0"/>
          <p:nvPr/>
        </p:nvPicPr>
        <p:blipFill>
          <a:blip r:embed="rId4">
            <a:alphaModFix/>
          </a:blip>
          <a:stretch>
            <a:fillRect/>
          </a:stretch>
        </p:blipFill>
        <p:spPr>
          <a:xfrm>
            <a:off x="311700" y="1515787"/>
            <a:ext cx="4165770" cy="2598124"/>
          </a:xfrm>
          <a:prstGeom prst="rect">
            <a:avLst/>
          </a:prstGeom>
          <a:noFill/>
          <a:ln>
            <a:noFill/>
          </a:ln>
        </p:spPr>
      </p:pic>
      <p:sp>
        <p:nvSpPr>
          <p:cNvPr id="999" name="Shape 999" descr="Jordan Mechner's old journals take you behind the scenes of the creation of a classic 1980s video game. jordanmechner.com/ebook" title="Making of Prince of Persia">
            <a:hlinkClick r:id="rId5"/>
          </p:cNvPr>
          <p:cNvSpPr/>
          <p:nvPr/>
        </p:nvSpPr>
        <p:spPr>
          <a:xfrm>
            <a:off x="4750100" y="1284025"/>
            <a:ext cx="4082199" cy="3061649"/>
          </a:xfrm>
          <a:prstGeom prst="rect">
            <a:avLst/>
          </a:prstGeom>
          <a:blipFill>
            <a:blip r:embed="rId6">
              <a:alphaModFix/>
            </a:blip>
            <a:stretch>
              <a:fillRect/>
            </a:stretch>
          </a:blipFill>
          <a:ln>
            <a:noFill/>
          </a:ln>
        </p:spPr>
      </p:sp>
      <p:sp>
        <p:nvSpPr>
          <p:cNvPr id="1000" name="Shape 100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128</a:t>
            </a:fld>
            <a:endParaRPr lang="it"/>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Shape 100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Prince of Persia</a:t>
            </a:r>
          </a:p>
        </p:txBody>
      </p:sp>
      <p:sp>
        <p:nvSpPr>
          <p:cNvPr id="1006" name="Shape 1006"/>
          <p:cNvSpPr txBox="1">
            <a:spLocks noGrp="1"/>
          </p:cNvSpPr>
          <p:nvPr>
            <p:ph type="body" idx="1"/>
          </p:nvPr>
        </p:nvSpPr>
        <p:spPr>
          <a:xfrm>
            <a:off x="311700" y="4443600"/>
            <a:ext cx="8520599" cy="437699"/>
          </a:xfrm>
          <a:prstGeom prst="rect">
            <a:avLst/>
          </a:prstGeom>
        </p:spPr>
        <p:txBody>
          <a:bodyPr lIns="91425" tIns="91425" rIns="91425" bIns="91425" anchor="t" anchorCtr="0">
            <a:noAutofit/>
          </a:bodyPr>
          <a:lstStyle/>
          <a:p>
            <a:pPr lvl="0" rtl="0">
              <a:spcBef>
                <a:spcPts val="0"/>
              </a:spcBef>
              <a:buNone/>
            </a:pPr>
            <a:r>
              <a:rPr lang="it" u="sng">
                <a:solidFill>
                  <a:schemeClr val="hlink"/>
                </a:solidFill>
                <a:hlinkClick r:id="rId3"/>
              </a:rPr>
              <a:t>http://www.fabiensanglard.net/prince_of_persia/pop_boot2.php</a:t>
            </a:r>
            <a:r>
              <a:rPr lang="it"/>
              <a:t> </a:t>
            </a:r>
          </a:p>
        </p:txBody>
      </p:sp>
      <p:pic>
        <p:nvPicPr>
          <p:cNvPr id="1007" name="Shape 1007"/>
          <p:cNvPicPr preferRelativeResize="0"/>
          <p:nvPr/>
        </p:nvPicPr>
        <p:blipFill>
          <a:blip r:embed="rId4">
            <a:alphaModFix/>
          </a:blip>
          <a:stretch>
            <a:fillRect/>
          </a:stretch>
        </p:blipFill>
        <p:spPr>
          <a:xfrm>
            <a:off x="152375" y="1495300"/>
            <a:ext cx="4989550" cy="2818774"/>
          </a:xfrm>
          <a:prstGeom prst="rect">
            <a:avLst/>
          </a:prstGeom>
          <a:noFill/>
          <a:ln>
            <a:noFill/>
          </a:ln>
        </p:spPr>
      </p:pic>
      <p:pic>
        <p:nvPicPr>
          <p:cNvPr id="1008" name="Shape 1008"/>
          <p:cNvPicPr preferRelativeResize="0"/>
          <p:nvPr/>
        </p:nvPicPr>
        <p:blipFill>
          <a:blip r:embed="rId5">
            <a:alphaModFix/>
          </a:blip>
          <a:stretch>
            <a:fillRect/>
          </a:stretch>
        </p:blipFill>
        <p:spPr>
          <a:xfrm>
            <a:off x="4042175" y="852365"/>
            <a:ext cx="4989549" cy="2827959"/>
          </a:xfrm>
          <a:prstGeom prst="rect">
            <a:avLst/>
          </a:prstGeom>
          <a:noFill/>
          <a:ln>
            <a:noFill/>
          </a:ln>
        </p:spPr>
      </p:pic>
      <p:sp>
        <p:nvSpPr>
          <p:cNvPr id="1009" name="Shape 100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129</a:t>
            </a:fld>
            <a:endParaRPr lang="it"/>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The 20 marking scale</a:t>
            </a:r>
          </a:p>
        </p:txBody>
      </p:sp>
      <p:pic>
        <p:nvPicPr>
          <p:cNvPr id="142" name="Shape 142"/>
          <p:cNvPicPr preferRelativeResize="0"/>
          <p:nvPr/>
        </p:nvPicPr>
        <p:blipFill>
          <a:blip r:embed="rId3">
            <a:alphaModFix/>
          </a:blip>
          <a:stretch>
            <a:fillRect/>
          </a:stretch>
        </p:blipFill>
        <p:spPr>
          <a:xfrm>
            <a:off x="2313999" y="1091225"/>
            <a:ext cx="3904750" cy="3756375"/>
          </a:xfrm>
          <a:prstGeom prst="rect">
            <a:avLst/>
          </a:prstGeom>
          <a:noFill/>
          <a:ln>
            <a:noFill/>
          </a:ln>
        </p:spPr>
      </p:pic>
      <p:sp>
        <p:nvSpPr>
          <p:cNvPr id="143" name="Shape 1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13</a:t>
            </a:fld>
            <a:endParaRPr lang="it"/>
          </a:p>
        </p:txBody>
      </p:sp>
      <p:sp>
        <p:nvSpPr>
          <p:cNvPr id="144" name="Shape 144"/>
          <p:cNvSpPr txBox="1"/>
          <p:nvPr/>
        </p:nvSpPr>
        <p:spPr>
          <a:xfrm>
            <a:off x="100125" y="4166900"/>
            <a:ext cx="2425199" cy="299399"/>
          </a:xfrm>
          <a:prstGeom prst="rect">
            <a:avLst/>
          </a:prstGeom>
          <a:noFill/>
          <a:ln>
            <a:noFill/>
          </a:ln>
        </p:spPr>
        <p:txBody>
          <a:bodyPr lIns="91425" tIns="91425" rIns="91425" bIns="91425" anchor="t" anchorCtr="0">
            <a:noAutofit/>
          </a:bodyPr>
          <a:lstStyle/>
          <a:p>
            <a:pPr lvl="0" rtl="0">
              <a:lnSpc>
                <a:spcPct val="115000"/>
              </a:lnSpc>
              <a:spcBef>
                <a:spcPts val="2400"/>
              </a:spcBef>
              <a:spcAft>
                <a:spcPts val="600"/>
              </a:spcAft>
              <a:buClr>
                <a:schemeClr val="dk1"/>
              </a:buClr>
              <a:buFont typeface="Arial"/>
              <a:buNone/>
            </a:pPr>
            <a:r>
              <a:rPr lang="it" b="1" i="1">
                <a:solidFill>
                  <a:schemeClr val="dk1"/>
                </a:solidFill>
              </a:rPr>
              <a:t>Relativity</a:t>
            </a:r>
            <a:r>
              <a:rPr lang="it" b="1">
                <a:solidFill>
                  <a:schemeClr val="dk1"/>
                </a:solidFill>
              </a:rPr>
              <a:t> (M. C. Escher)</a:t>
            </a:r>
          </a:p>
          <a:p>
            <a:pPr lvl="0">
              <a:spcBef>
                <a:spcPts val="0"/>
              </a:spcBef>
              <a:buNone/>
            </a:pPr>
            <a:r>
              <a:rPr lang="it"/>
              <a:t> 1953</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Shape 1014"/>
          <p:cNvSpPr txBox="1">
            <a:spLocks noGrp="1"/>
          </p:cNvSpPr>
          <p:nvPr>
            <p:ph type="title"/>
          </p:nvPr>
        </p:nvSpPr>
        <p:spPr>
          <a:xfrm>
            <a:off x="311700" y="445025"/>
            <a:ext cx="5376599" cy="572699"/>
          </a:xfrm>
          <a:prstGeom prst="rect">
            <a:avLst/>
          </a:prstGeom>
        </p:spPr>
        <p:txBody>
          <a:bodyPr lIns="91425" tIns="91425" rIns="91425" bIns="91425" anchor="t" anchorCtr="0">
            <a:noAutofit/>
          </a:bodyPr>
          <a:lstStyle/>
          <a:p>
            <a:pPr lvl="0">
              <a:spcBef>
                <a:spcPts val="0"/>
              </a:spcBef>
              <a:buNone/>
            </a:pPr>
            <a:r>
              <a:rPr lang="it"/>
              <a:t>Today your life is easier...or not?</a:t>
            </a:r>
          </a:p>
        </p:txBody>
      </p:sp>
      <p:sp>
        <p:nvSpPr>
          <p:cNvPr id="1015" name="Shape 10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130</a:t>
            </a:fld>
            <a:endParaRPr lang="it"/>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Shape 1020"/>
          <p:cNvSpPr txBox="1">
            <a:spLocks noGrp="1"/>
          </p:cNvSpPr>
          <p:nvPr>
            <p:ph type="title"/>
          </p:nvPr>
        </p:nvSpPr>
        <p:spPr>
          <a:xfrm>
            <a:off x="311700" y="445025"/>
            <a:ext cx="5376599" cy="572699"/>
          </a:xfrm>
          <a:prstGeom prst="rect">
            <a:avLst/>
          </a:prstGeom>
        </p:spPr>
        <p:txBody>
          <a:bodyPr lIns="91425" tIns="91425" rIns="91425" bIns="91425" anchor="t" anchorCtr="0">
            <a:noAutofit/>
          </a:bodyPr>
          <a:lstStyle/>
          <a:p>
            <a:pPr lvl="0" rtl="0">
              <a:spcBef>
                <a:spcPts val="0"/>
              </a:spcBef>
              <a:buNone/>
            </a:pPr>
            <a:r>
              <a:rPr lang="it"/>
              <a:t>Today your life is easier...or not?</a:t>
            </a:r>
          </a:p>
        </p:txBody>
      </p:sp>
      <p:pic>
        <p:nvPicPr>
          <p:cNvPr id="1021" name="Shape 102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11700" y="1194899"/>
            <a:ext cx="1877575" cy="1385624"/>
          </a:xfrm>
          <a:prstGeom prst="rect">
            <a:avLst/>
          </a:prstGeom>
          <a:noFill/>
          <a:ln>
            <a:noFill/>
          </a:ln>
        </p:spPr>
      </p:pic>
      <p:pic>
        <p:nvPicPr>
          <p:cNvPr id="1022" name="Shape 1022"/>
          <p:cNvPicPr preferRelativeResize="0"/>
          <p:nvPr/>
        </p:nvPicPr>
        <p:blipFill>
          <a:blip r:embed="rId4">
            <a:alphaModFix/>
          </a:blip>
          <a:stretch>
            <a:fillRect/>
          </a:stretch>
        </p:blipFill>
        <p:spPr>
          <a:xfrm>
            <a:off x="2454300" y="1288487"/>
            <a:ext cx="1799850" cy="1198450"/>
          </a:xfrm>
          <a:prstGeom prst="rect">
            <a:avLst/>
          </a:prstGeom>
          <a:noFill/>
          <a:ln>
            <a:noFill/>
          </a:ln>
        </p:spPr>
      </p:pic>
      <p:pic>
        <p:nvPicPr>
          <p:cNvPr id="1023" name="Shape 1023"/>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4519175" y="1288487"/>
            <a:ext cx="2316528" cy="1198449"/>
          </a:xfrm>
          <a:prstGeom prst="rect">
            <a:avLst/>
          </a:prstGeom>
          <a:noFill/>
          <a:ln>
            <a:noFill/>
          </a:ln>
        </p:spPr>
      </p:pic>
      <p:pic>
        <p:nvPicPr>
          <p:cNvPr id="1024" name="Shape 1024"/>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7004700" y="1377500"/>
            <a:ext cx="1982500" cy="1020400"/>
          </a:xfrm>
          <a:prstGeom prst="rect">
            <a:avLst/>
          </a:prstGeom>
          <a:noFill/>
          <a:ln>
            <a:noFill/>
          </a:ln>
        </p:spPr>
      </p:pic>
      <p:pic>
        <p:nvPicPr>
          <p:cNvPr id="1025" name="Shape 1025"/>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6070799" y="2487750"/>
            <a:ext cx="2848000" cy="815049"/>
          </a:xfrm>
          <a:prstGeom prst="rect">
            <a:avLst/>
          </a:prstGeom>
          <a:noFill/>
          <a:ln>
            <a:noFill/>
          </a:ln>
        </p:spPr>
      </p:pic>
      <p:pic>
        <p:nvPicPr>
          <p:cNvPr id="1026" name="Shape 1026"/>
          <p:cNvPicPr preferRelativeResize="0"/>
          <p:nvPr/>
        </p:nvPicPr>
        <p:blipFill>
          <a:blip r:embed="rId8">
            <a:alphaModFix/>
          </a:blip>
          <a:stretch>
            <a:fillRect/>
          </a:stretch>
        </p:blipFill>
        <p:spPr>
          <a:xfrm>
            <a:off x="6452350" y="3346812"/>
            <a:ext cx="2379945" cy="815049"/>
          </a:xfrm>
          <a:prstGeom prst="rect">
            <a:avLst/>
          </a:prstGeom>
          <a:noFill/>
          <a:ln>
            <a:noFill/>
          </a:ln>
        </p:spPr>
      </p:pic>
      <p:pic>
        <p:nvPicPr>
          <p:cNvPr id="1027" name="Shape 1027"/>
          <p:cNvPicPr preferRelativeResize="0"/>
          <p:nvPr/>
        </p:nvPicPr>
        <p:blipFill>
          <a:blip r:embed="rId9">
            <a:alphaModFix/>
          </a:blip>
          <a:stretch>
            <a:fillRect/>
          </a:stretch>
        </p:blipFill>
        <p:spPr>
          <a:xfrm>
            <a:off x="4639275" y="2580525"/>
            <a:ext cx="1431524" cy="1431524"/>
          </a:xfrm>
          <a:prstGeom prst="rect">
            <a:avLst/>
          </a:prstGeom>
          <a:noFill/>
          <a:ln>
            <a:noFill/>
          </a:ln>
        </p:spPr>
      </p:pic>
      <p:pic>
        <p:nvPicPr>
          <p:cNvPr id="1028" name="Shape 1028"/>
          <p:cNvPicPr preferRelativeResize="0"/>
          <p:nvPr/>
        </p:nvPicPr>
        <p:blipFill>
          <a:blip r:embed="rId10">
            <a:alphaModFix/>
          </a:blip>
          <a:stretch>
            <a:fillRect/>
          </a:stretch>
        </p:blipFill>
        <p:spPr>
          <a:xfrm>
            <a:off x="6264025" y="4274300"/>
            <a:ext cx="2756609" cy="815049"/>
          </a:xfrm>
          <a:prstGeom prst="rect">
            <a:avLst/>
          </a:prstGeom>
          <a:noFill/>
          <a:ln>
            <a:noFill/>
          </a:ln>
        </p:spPr>
      </p:pic>
      <p:pic>
        <p:nvPicPr>
          <p:cNvPr id="1029" name="Shape 1029"/>
          <p:cNvPicPr preferRelativeResize="0"/>
          <p:nvPr/>
        </p:nvPicPr>
        <p:blipFill>
          <a:blip r:embed="rId11">
            <a:alphaModFix/>
          </a:blip>
          <a:stretch>
            <a:fillRect/>
          </a:stretch>
        </p:blipFill>
        <p:spPr>
          <a:xfrm>
            <a:off x="3044400" y="4274300"/>
            <a:ext cx="2794000" cy="723900"/>
          </a:xfrm>
          <a:prstGeom prst="rect">
            <a:avLst/>
          </a:prstGeom>
          <a:noFill/>
          <a:ln>
            <a:noFill/>
          </a:ln>
        </p:spPr>
      </p:pic>
      <p:pic>
        <p:nvPicPr>
          <p:cNvPr id="1030" name="Shape 1030"/>
          <p:cNvPicPr preferRelativeResize="0"/>
          <p:nvPr/>
        </p:nvPicPr>
        <p:blipFill>
          <a:blip r:embed="rId12">
            <a:alphaModFix/>
          </a:blip>
          <a:stretch>
            <a:fillRect/>
          </a:stretch>
        </p:blipFill>
        <p:spPr>
          <a:xfrm>
            <a:off x="311700" y="2487750"/>
            <a:ext cx="1385624" cy="1385624"/>
          </a:xfrm>
          <a:prstGeom prst="rect">
            <a:avLst/>
          </a:prstGeom>
          <a:noFill/>
          <a:ln>
            <a:noFill/>
          </a:ln>
        </p:spPr>
      </p:pic>
      <p:pic>
        <p:nvPicPr>
          <p:cNvPr id="1031" name="Shape 1031"/>
          <p:cNvPicPr preferRelativeResize="0"/>
          <p:nvPr/>
        </p:nvPicPr>
        <p:blipFill>
          <a:blip r:embed="rId13">
            <a:alphaModFix/>
          </a:blip>
          <a:stretch>
            <a:fillRect/>
          </a:stretch>
        </p:blipFill>
        <p:spPr>
          <a:xfrm>
            <a:off x="2010850" y="2632725"/>
            <a:ext cx="945474" cy="945474"/>
          </a:xfrm>
          <a:prstGeom prst="rect">
            <a:avLst/>
          </a:prstGeom>
          <a:noFill/>
          <a:ln>
            <a:noFill/>
          </a:ln>
        </p:spPr>
      </p:pic>
      <p:pic>
        <p:nvPicPr>
          <p:cNvPr id="1032" name="Shape 1032"/>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2872500" y="2804800"/>
            <a:ext cx="710213" cy="815049"/>
          </a:xfrm>
          <a:prstGeom prst="rect">
            <a:avLst/>
          </a:prstGeom>
          <a:noFill/>
          <a:ln>
            <a:noFill/>
          </a:ln>
        </p:spPr>
      </p:pic>
      <p:pic>
        <p:nvPicPr>
          <p:cNvPr id="1033" name="Shape 1033"/>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3871185" y="3747175"/>
            <a:ext cx="2127186" cy="572700"/>
          </a:xfrm>
          <a:prstGeom prst="rect">
            <a:avLst/>
          </a:prstGeom>
          <a:noFill/>
          <a:ln>
            <a:noFill/>
          </a:ln>
        </p:spPr>
      </p:pic>
      <p:pic>
        <p:nvPicPr>
          <p:cNvPr id="1034" name="Shape 1034"/>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7660012" y="150550"/>
            <a:ext cx="945474" cy="945474"/>
          </a:xfrm>
          <a:prstGeom prst="rect">
            <a:avLst/>
          </a:prstGeom>
          <a:noFill/>
          <a:ln>
            <a:noFill/>
          </a:ln>
        </p:spPr>
      </p:pic>
      <p:pic>
        <p:nvPicPr>
          <p:cNvPr id="1035" name="Shape 1035"/>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6714525" y="258637"/>
            <a:ext cx="945475" cy="945475"/>
          </a:xfrm>
          <a:prstGeom prst="rect">
            <a:avLst/>
          </a:prstGeom>
          <a:noFill/>
          <a:ln>
            <a:noFill/>
          </a:ln>
        </p:spPr>
      </p:pic>
      <p:pic>
        <p:nvPicPr>
          <p:cNvPr id="1036" name="Shape 1036"/>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311700" y="3873369"/>
            <a:ext cx="710225" cy="746080"/>
          </a:xfrm>
          <a:prstGeom prst="rect">
            <a:avLst/>
          </a:prstGeom>
          <a:noFill/>
          <a:ln>
            <a:noFill/>
          </a:ln>
        </p:spPr>
      </p:pic>
      <p:pic>
        <p:nvPicPr>
          <p:cNvPr id="1037" name="Shape 1037"/>
          <p:cNvPicPr preferRelativeResize="0"/>
          <p:nvPr/>
        </p:nvPicPr>
        <p:blipFill>
          <a:blip r:embed="rId19" cstate="screen">
            <a:alphaModFix/>
            <a:extLst>
              <a:ext uri="{28A0092B-C50C-407E-A947-70E740481C1C}">
                <a14:useLocalDpi xmlns:a14="http://schemas.microsoft.com/office/drawing/2010/main"/>
              </a:ext>
            </a:extLst>
          </a:blip>
          <a:stretch>
            <a:fillRect/>
          </a:stretch>
        </p:blipFill>
        <p:spPr>
          <a:xfrm>
            <a:off x="1141325" y="3811650"/>
            <a:ext cx="869525" cy="869525"/>
          </a:xfrm>
          <a:prstGeom prst="rect">
            <a:avLst/>
          </a:prstGeom>
          <a:noFill/>
          <a:ln>
            <a:noFill/>
          </a:ln>
        </p:spPr>
      </p:pic>
      <p:pic>
        <p:nvPicPr>
          <p:cNvPr id="1038" name="Shape 1038"/>
          <p:cNvPicPr preferRelativeResize="0"/>
          <p:nvPr/>
        </p:nvPicPr>
        <p:blipFill>
          <a:blip r:embed="rId20" cstate="screen">
            <a:alphaModFix/>
            <a:extLst>
              <a:ext uri="{28A0092B-C50C-407E-A947-70E740481C1C}">
                <a14:useLocalDpi xmlns:a14="http://schemas.microsoft.com/office/drawing/2010/main"/>
              </a:ext>
            </a:extLst>
          </a:blip>
          <a:stretch>
            <a:fillRect/>
          </a:stretch>
        </p:blipFill>
        <p:spPr>
          <a:xfrm>
            <a:off x="2151412" y="3811650"/>
            <a:ext cx="590286" cy="869525"/>
          </a:xfrm>
          <a:prstGeom prst="rect">
            <a:avLst/>
          </a:prstGeom>
          <a:noFill/>
          <a:ln>
            <a:noFill/>
          </a:ln>
        </p:spPr>
      </p:pic>
      <p:sp>
        <p:nvSpPr>
          <p:cNvPr id="1039" name="Shape 103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131</a:t>
            </a:fld>
            <a:endParaRPr lang="it"/>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Shape 1044"/>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DO NOT DO THIS!</a:t>
            </a:r>
          </a:p>
        </p:txBody>
      </p:sp>
      <p:sp>
        <p:nvSpPr>
          <p:cNvPr id="1045" name="Shape 1045"/>
          <p:cNvSpPr txBox="1"/>
          <p:nvPr/>
        </p:nvSpPr>
        <p:spPr>
          <a:xfrm>
            <a:off x="421575" y="1036050"/>
            <a:ext cx="8220299" cy="3897300"/>
          </a:xfrm>
          <a:prstGeom prst="rect">
            <a:avLst/>
          </a:prstGeom>
          <a:noFill/>
          <a:ln>
            <a:noFill/>
          </a:ln>
        </p:spPr>
        <p:txBody>
          <a:bodyPr lIns="91425" tIns="91425" rIns="91425" bIns="91425" anchor="t" anchorCtr="0">
            <a:noAutofit/>
          </a:bodyPr>
          <a:lstStyle/>
          <a:p>
            <a:pPr marL="457200" lvl="0" indent="-228600" rtl="0">
              <a:spcBef>
                <a:spcPts val="1000"/>
              </a:spcBef>
              <a:buClr>
                <a:srgbClr val="FF0000"/>
              </a:buClr>
              <a:buAutoNum type="arabicPeriod"/>
            </a:pPr>
            <a:r>
              <a:rPr lang="it">
                <a:solidFill>
                  <a:srgbClr val="FF0000"/>
                </a:solidFill>
              </a:rPr>
              <a:t>Lie in the comments. You don't have to actively lie, just fail to keep comments as up to date with the code.</a:t>
            </a:r>
          </a:p>
          <a:p>
            <a:pPr marL="457200" lvl="0" indent="-228600" rtl="0">
              <a:spcBef>
                <a:spcPts val="1000"/>
              </a:spcBef>
              <a:buClr>
                <a:srgbClr val="FF0000"/>
              </a:buClr>
              <a:buAutoNum type="arabicPeriod"/>
            </a:pPr>
            <a:r>
              <a:rPr lang="it">
                <a:solidFill>
                  <a:srgbClr val="FF0000"/>
                </a:solidFill>
              </a:rPr>
              <a:t>Make sure that every method does a little bit more (or less) than its name suggests. </a:t>
            </a:r>
          </a:p>
          <a:p>
            <a:pPr marL="457200" lvl="0" indent="-228600" rtl="0">
              <a:spcBef>
                <a:spcPts val="1000"/>
              </a:spcBef>
              <a:buClr>
                <a:srgbClr val="FF0000"/>
              </a:buClr>
              <a:buAutoNum type="arabicPeriod"/>
            </a:pPr>
            <a:r>
              <a:rPr lang="it">
                <a:solidFill>
                  <a:srgbClr val="FF0000"/>
                </a:solidFill>
              </a:rPr>
              <a:t>In the name of efficiency, use cut/paste/clone/modify. This works much faster than using many small reusable modules.</a:t>
            </a:r>
          </a:p>
          <a:p>
            <a:pPr marL="457200" lvl="0" indent="-228600" rtl="0">
              <a:spcBef>
                <a:spcPts val="1000"/>
              </a:spcBef>
              <a:buClr>
                <a:srgbClr val="FF0000"/>
              </a:buClr>
              <a:buAutoNum type="arabicPeriod"/>
            </a:pPr>
            <a:r>
              <a:rPr lang="it">
                <a:solidFill>
                  <a:srgbClr val="FF0000"/>
                </a:solidFill>
              </a:rPr>
              <a:t>Try to pack as much as possible into a single line</a:t>
            </a:r>
          </a:p>
          <a:p>
            <a:pPr marL="457200" lvl="0" indent="-228600" rtl="0">
              <a:spcBef>
                <a:spcPts val="1000"/>
              </a:spcBef>
              <a:buClr>
                <a:srgbClr val="FF0000"/>
              </a:buClr>
              <a:buAutoNum type="arabicPeriod"/>
            </a:pPr>
            <a:r>
              <a:rPr lang="it">
                <a:solidFill>
                  <a:srgbClr val="FF0000"/>
                </a:solidFill>
              </a:rPr>
              <a:t>Use very long variable names that differ from each other by only one character, or only in upper/lower case. </a:t>
            </a:r>
          </a:p>
          <a:p>
            <a:pPr marL="457200" lvl="0" indent="-228600" rtl="0">
              <a:spcBef>
                <a:spcPts val="1000"/>
              </a:spcBef>
              <a:buClr>
                <a:srgbClr val="FF0000"/>
              </a:buClr>
              <a:buAutoNum type="arabicPeriod"/>
            </a:pPr>
            <a:r>
              <a:rPr lang="it">
                <a:solidFill>
                  <a:srgbClr val="FF0000"/>
                </a:solidFill>
              </a:rPr>
              <a:t>In naming functions, make heavy use of abstract words like </a:t>
            </a:r>
            <a:r>
              <a:rPr lang="it" i="1">
                <a:solidFill>
                  <a:srgbClr val="FF0000"/>
                </a:solidFill>
              </a:rPr>
              <a:t>it</a:t>
            </a:r>
            <a:r>
              <a:rPr lang="it">
                <a:solidFill>
                  <a:srgbClr val="FF0000"/>
                </a:solidFill>
              </a:rPr>
              <a:t>, </a:t>
            </a:r>
            <a:r>
              <a:rPr lang="it" i="1">
                <a:solidFill>
                  <a:srgbClr val="FF0000"/>
                </a:solidFill>
              </a:rPr>
              <a:t>everything</a:t>
            </a:r>
            <a:r>
              <a:rPr lang="it">
                <a:solidFill>
                  <a:srgbClr val="FF0000"/>
                </a:solidFill>
              </a:rPr>
              <a:t>, </a:t>
            </a:r>
            <a:r>
              <a:rPr lang="it" i="1">
                <a:solidFill>
                  <a:srgbClr val="FF0000"/>
                </a:solidFill>
              </a:rPr>
              <a:t>data</a:t>
            </a:r>
            <a:r>
              <a:rPr lang="it">
                <a:solidFill>
                  <a:srgbClr val="FF0000"/>
                </a:solidFill>
              </a:rPr>
              <a:t>, </a:t>
            </a:r>
            <a:r>
              <a:rPr lang="it" i="1">
                <a:solidFill>
                  <a:srgbClr val="FF0000"/>
                </a:solidFill>
              </a:rPr>
              <a:t>handle</a:t>
            </a:r>
            <a:r>
              <a:rPr lang="it">
                <a:solidFill>
                  <a:srgbClr val="FF0000"/>
                </a:solidFill>
              </a:rPr>
              <a:t>, </a:t>
            </a:r>
            <a:r>
              <a:rPr lang="it" i="1">
                <a:solidFill>
                  <a:srgbClr val="FF0000"/>
                </a:solidFill>
              </a:rPr>
              <a:t>stuff</a:t>
            </a:r>
            <a:r>
              <a:rPr lang="it">
                <a:solidFill>
                  <a:srgbClr val="FF0000"/>
                </a:solidFill>
              </a:rPr>
              <a:t>,..</a:t>
            </a:r>
          </a:p>
          <a:p>
            <a:pPr marL="457200" lvl="0" indent="-228600" rtl="0">
              <a:spcBef>
                <a:spcPts val="1000"/>
              </a:spcBef>
              <a:buClr>
                <a:srgbClr val="FF0000"/>
              </a:buClr>
              <a:buAutoNum type="arabicPeriod"/>
            </a:pPr>
            <a:r>
              <a:rPr lang="it">
                <a:solidFill>
                  <a:srgbClr val="FF0000"/>
                </a:solidFill>
              </a:rPr>
              <a:t>Make as many of your variables as possible static.</a:t>
            </a:r>
          </a:p>
          <a:p>
            <a:pPr marL="457200" lvl="0" indent="-228600" rtl="0">
              <a:spcBef>
                <a:spcPts val="1000"/>
              </a:spcBef>
              <a:buClr>
                <a:srgbClr val="FF0000"/>
              </a:buClr>
              <a:buAutoNum type="arabicPeriod"/>
            </a:pPr>
            <a:r>
              <a:rPr lang="it">
                <a:solidFill>
                  <a:srgbClr val="FF0000"/>
                </a:solidFill>
              </a:rPr>
              <a:t>Declare every method and variable public. After all, somebody, sometime might want to use it.</a:t>
            </a:r>
          </a:p>
          <a:p>
            <a:pPr marL="457200" lvl="0" indent="-228600">
              <a:spcBef>
                <a:spcPts val="1000"/>
              </a:spcBef>
              <a:buClr>
                <a:srgbClr val="FF0000"/>
              </a:buClr>
              <a:buAutoNum type="arabicPeriod"/>
            </a:pPr>
            <a:r>
              <a:rPr lang="it">
                <a:solidFill>
                  <a:srgbClr val="FF0000"/>
                </a:solidFill>
              </a:rPr>
              <a:t>You get the pattern...</a:t>
            </a:r>
          </a:p>
        </p:txBody>
      </p:sp>
      <p:sp>
        <p:nvSpPr>
          <p:cNvPr id="1046" name="Shape 1046"/>
          <p:cNvSpPr txBox="1">
            <a:spLocks noGrp="1"/>
          </p:cNvSpPr>
          <p:nvPr>
            <p:ph type="body" idx="1"/>
          </p:nvPr>
        </p:nvSpPr>
        <p:spPr>
          <a:xfrm>
            <a:off x="5325825" y="4814550"/>
            <a:ext cx="3616500" cy="190500"/>
          </a:xfrm>
          <a:prstGeom prst="rect">
            <a:avLst/>
          </a:prstGeom>
        </p:spPr>
        <p:txBody>
          <a:bodyPr lIns="91425" tIns="91425" rIns="91425" bIns="91425" anchor="t" anchorCtr="0">
            <a:noAutofit/>
          </a:bodyPr>
          <a:lstStyle/>
          <a:p>
            <a:pPr lvl="0">
              <a:spcBef>
                <a:spcPts val="0"/>
              </a:spcBef>
              <a:buNone/>
            </a:pPr>
            <a:r>
              <a:rPr lang="it" sz="1200" u="sng">
                <a:solidFill>
                  <a:schemeClr val="hlink"/>
                </a:solidFill>
                <a:hlinkClick r:id="rId3"/>
              </a:rPr>
              <a:t>https://www.doc.ic.ac.uk/~susan/475/unmain.html</a:t>
            </a:r>
            <a:r>
              <a:rPr lang="it" sz="1200"/>
              <a:t> </a:t>
            </a:r>
          </a:p>
        </p:txBody>
      </p:sp>
      <p:sp>
        <p:nvSpPr>
          <p:cNvPr id="1047" name="Shape 10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132</a:t>
            </a:fld>
            <a:endParaRPr lang="it"/>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Shape 105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Good Academic Practice</a:t>
            </a:r>
          </a:p>
        </p:txBody>
      </p:sp>
      <p:sp>
        <p:nvSpPr>
          <p:cNvPr id="1053" name="Shape 1053"/>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a:t>TGAP - </a:t>
            </a:r>
            <a:r>
              <a:rPr lang="it" u="sng">
                <a:solidFill>
                  <a:schemeClr val="hlink"/>
                </a:solidFill>
                <a:hlinkClick r:id="rId3"/>
              </a:rPr>
              <a:t>https://info.cs.st-andrews.ac.uk/student-handbook/academic/gap.html</a:t>
            </a:r>
          </a:p>
          <a:p>
            <a:pPr lvl="0" rtl="0">
              <a:spcBef>
                <a:spcPts val="0"/>
              </a:spcBef>
              <a:buNone/>
            </a:pPr>
            <a:r>
              <a:rPr lang="it"/>
              <a:t>CS Handbook - </a:t>
            </a:r>
            <a:r>
              <a:rPr lang="it" u="sng">
                <a:solidFill>
                  <a:schemeClr val="hlink"/>
                </a:solidFill>
                <a:hlinkClick r:id="rId3"/>
              </a:rPr>
              <a:t>https://info.cs.st-andrews.ac.uk/student-handbook/academic/gap.html</a:t>
            </a:r>
            <a:r>
              <a:rPr lang="it"/>
              <a:t> </a:t>
            </a:r>
          </a:p>
          <a:p>
            <a:pPr lvl="0" rtl="0">
              <a:spcBef>
                <a:spcPts val="0"/>
              </a:spcBef>
              <a:buNone/>
            </a:pPr>
            <a:endParaRPr/>
          </a:p>
        </p:txBody>
      </p:sp>
      <p:sp>
        <p:nvSpPr>
          <p:cNvPr id="1054" name="Shape 105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133</a:t>
            </a:fld>
            <a:endParaRPr lang="it"/>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Shape 1059"/>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Example - README</a:t>
            </a:r>
          </a:p>
        </p:txBody>
      </p:sp>
      <p:sp>
        <p:nvSpPr>
          <p:cNvPr id="1060" name="Shape 1060"/>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it" sz="1200"/>
              <a:t># Third party resources</a:t>
            </a:r>
          </a:p>
          <a:p>
            <a:pPr lvl="0" rtl="0">
              <a:spcBef>
                <a:spcPts val="0"/>
              </a:spcBef>
              <a:buClr>
                <a:schemeClr val="dk1"/>
              </a:buClr>
              <a:buSzPct val="91666"/>
              <a:buFont typeface="Arial"/>
              <a:buNone/>
            </a:pPr>
            <a:r>
              <a:rPr lang="it" sz="1200"/>
              <a:t>The makefile is a modified version of the one provided by [Michael Safyan](https://sites.google.com/site/michaelsafyan/software-engineering/how-to-write-a-makefile)</a:t>
            </a:r>
          </a:p>
          <a:p>
            <a:pPr lvl="0" rtl="0">
              <a:spcBef>
                <a:spcPts val="0"/>
              </a:spcBef>
              <a:buClr>
                <a:schemeClr val="dk1"/>
              </a:buClr>
              <a:buSzPct val="91666"/>
              <a:buFont typeface="Arial"/>
              <a:buNone/>
            </a:pPr>
            <a:r>
              <a:rPr lang="it" sz="1200"/>
              <a:t>Wavefront .obj loader (slightly modified version): [objLoader](http://www.kixor.net/dev/objloader/)</a:t>
            </a:r>
          </a:p>
          <a:p>
            <a:pPr lvl="0" rtl="0">
              <a:spcBef>
                <a:spcPts val="0"/>
              </a:spcBef>
              <a:buClr>
                <a:schemeClr val="dk1"/>
              </a:buClr>
              <a:buSzPct val="91666"/>
              <a:buFont typeface="Arial"/>
              <a:buNone/>
            </a:pPr>
            <a:r>
              <a:rPr lang="it" sz="1200"/>
              <a:t>Image library (C/C++): [CImg](http://cimg.sourceforge.net/)</a:t>
            </a:r>
          </a:p>
          <a:p>
            <a:pPr lvl="0" rtl="0">
              <a:spcBef>
                <a:spcPts val="0"/>
              </a:spcBef>
              <a:buNone/>
            </a:pPr>
            <a:endParaRPr sz="1200"/>
          </a:p>
          <a:p>
            <a:pPr lvl="0" rtl="0">
              <a:spcBef>
                <a:spcPts val="0"/>
              </a:spcBef>
              <a:buNone/>
            </a:pPr>
            <a:r>
              <a:rPr lang="it" sz="1200"/>
              <a:t>Images were all downloaded from internet. See appropriate text file in Data/ for specific links.</a:t>
            </a:r>
          </a:p>
        </p:txBody>
      </p:sp>
      <p:sp>
        <p:nvSpPr>
          <p:cNvPr id="1061" name="Shape 106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134</a:t>
            </a:fld>
            <a:endParaRPr lang="it"/>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Shape 106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Example - In your code</a:t>
            </a:r>
          </a:p>
        </p:txBody>
      </p:sp>
      <p:sp>
        <p:nvSpPr>
          <p:cNvPr id="1067" name="Shape 1067"/>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sz="1200"/>
              <a:t>/*</a:t>
            </a:r>
            <a:br>
              <a:rPr lang="it" sz="1200"/>
            </a:br>
            <a:r>
              <a:rPr lang="it" sz="1200"/>
              <a:t>* Profiling requires Google Perf Tools to be installed.</a:t>
            </a:r>
            <a:br>
              <a:rPr lang="it" sz="1200"/>
            </a:br>
            <a:r>
              <a:rPr lang="it" sz="1200"/>
              <a:t>* The tools are installed in my Mac, but not in the Lab Linux Machine I use. Therefore, profiling is always disabled for the latter machine.</a:t>
            </a:r>
            <a:br>
              <a:rPr lang="it" sz="1200"/>
            </a:br>
            <a:r>
              <a:rPr lang="it" sz="1200"/>
              <a:t>* </a:t>
            </a:r>
            <a:r>
              <a:rPr lang="it" sz="1200" u="sng">
                <a:solidFill>
                  <a:schemeClr val="hlink"/>
                </a:solidFill>
                <a:hlinkClick r:id="rId3"/>
              </a:rPr>
              <a:t>http://goog-perftools.sourceforge.net/</a:t>
            </a:r>
            <a:r>
              <a:rPr lang="it" sz="1200"/>
              <a:t/>
            </a:r>
            <a:br>
              <a:rPr lang="it" sz="1200"/>
            </a:br>
            <a:r>
              <a:rPr lang="it" sz="1200"/>
              <a:t>*/</a:t>
            </a:r>
            <a:br>
              <a:rPr lang="it" sz="1200"/>
            </a:br>
            <a:r>
              <a:rPr lang="it" sz="800"/>
              <a:t>#ifdef __APPLE__</a:t>
            </a:r>
            <a:br>
              <a:rPr lang="it" sz="800"/>
            </a:br>
            <a:r>
              <a:rPr lang="it" sz="800"/>
              <a:t>#include &lt;google/profiler.h&gt;</a:t>
            </a:r>
            <a:br>
              <a:rPr lang="it" sz="800"/>
            </a:br>
            <a:r>
              <a:rPr lang="it" sz="800"/>
              <a:t>void Helper::START_PROFILING(std::string fileName)</a:t>
            </a:r>
            <a:br>
              <a:rPr lang="it" sz="800"/>
            </a:br>
            <a:r>
              <a:rPr lang="it" sz="800"/>
              <a:t>{</a:t>
            </a:r>
            <a:br>
              <a:rPr lang="it" sz="800"/>
            </a:br>
            <a:r>
              <a:rPr lang="it" sz="800"/>
              <a:t>    if(PROFILER)</a:t>
            </a:r>
            <a:br>
              <a:rPr lang="it" sz="800"/>
            </a:br>
            <a:r>
              <a:rPr lang="it" sz="800"/>
              <a:t>	 ProfilerStart(fileName.c_str());</a:t>
            </a:r>
            <a:br>
              <a:rPr lang="it" sz="800"/>
            </a:br>
            <a:r>
              <a:rPr lang="it" sz="800"/>
              <a:t>}</a:t>
            </a:r>
            <a:br>
              <a:rPr lang="it" sz="800"/>
            </a:br>
            <a:r>
              <a:rPr lang="it" sz="800"/>
              <a:t>void Helper::STOP_PROFILING()</a:t>
            </a:r>
            <a:br>
              <a:rPr lang="it" sz="800"/>
            </a:br>
            <a:r>
              <a:rPr lang="it" sz="800"/>
              <a:t>{</a:t>
            </a:r>
            <a:br>
              <a:rPr lang="it" sz="800"/>
            </a:br>
            <a:r>
              <a:rPr lang="it" sz="800"/>
              <a:t>    if(PROFILER)</a:t>
            </a:r>
            <a:br>
              <a:rPr lang="it" sz="800"/>
            </a:br>
            <a:r>
              <a:rPr lang="it" sz="800"/>
              <a:t>	 ProfilerStop();</a:t>
            </a:r>
            <a:br>
              <a:rPr lang="it" sz="800"/>
            </a:br>
            <a:r>
              <a:rPr lang="it" sz="800"/>
              <a:t>}</a:t>
            </a:r>
            <a:br>
              <a:rPr lang="it" sz="800"/>
            </a:br>
            <a:r>
              <a:rPr lang="it" sz="800"/>
              <a:t>#else</a:t>
            </a:r>
            <a:br>
              <a:rPr lang="it" sz="800"/>
            </a:br>
            <a:r>
              <a:rPr lang="it" sz="800"/>
              <a:t>void Helper::START_PROFILING(std::string fileName) {}</a:t>
            </a:r>
            <a:br>
              <a:rPr lang="it" sz="800"/>
            </a:br>
            <a:r>
              <a:rPr lang="it" sz="800"/>
              <a:t>void Helper::STOP_PROFILING() {}</a:t>
            </a:r>
            <a:br>
              <a:rPr lang="it" sz="800"/>
            </a:br>
            <a:r>
              <a:rPr lang="it" sz="800"/>
              <a:t>#endif</a:t>
            </a:r>
          </a:p>
        </p:txBody>
      </p:sp>
      <p:sp>
        <p:nvSpPr>
          <p:cNvPr id="1068" name="Shape 106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135</a:t>
            </a:fld>
            <a:endParaRPr lang="it"/>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Shape 107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Example - In your code</a:t>
            </a:r>
          </a:p>
        </p:txBody>
      </p:sp>
      <p:sp>
        <p:nvSpPr>
          <p:cNvPr id="1074" name="Shape 1074"/>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Clr>
                <a:schemeClr val="dk1"/>
              </a:buClr>
              <a:buSzPct val="78571"/>
              <a:buFont typeface="Arial"/>
              <a:buNone/>
            </a:pPr>
            <a:r>
              <a:rPr lang="it" sz="1400"/>
              <a:t>// @see </a:t>
            </a:r>
            <a:r>
              <a:rPr lang="it" sz="1400" u="sng">
                <a:solidFill>
                  <a:schemeClr val="hlink"/>
                </a:solidFill>
                <a:hlinkClick r:id="rId3"/>
              </a:rPr>
              <a:t>http://stackoverflow.com/questions/3585846/color-text-in-terminal-aplications-in-unix</a:t>
            </a:r>
            <a:r>
              <a:rPr lang="it" sz="1400"/>
              <a:t> </a:t>
            </a:r>
            <a:br>
              <a:rPr lang="it" sz="1400"/>
            </a:br>
            <a:r>
              <a:rPr lang="it" sz="1400"/>
              <a:t>// e.g. printf("%sred\n", KRED);</a:t>
            </a:r>
          </a:p>
          <a:p>
            <a:pPr lvl="0" rtl="0">
              <a:spcBef>
                <a:spcPts val="0"/>
              </a:spcBef>
              <a:buNone/>
            </a:pPr>
            <a:r>
              <a:rPr lang="it" sz="1400"/>
              <a:t>#define KGRN  "\x1B[32m"</a:t>
            </a:r>
            <a:br>
              <a:rPr lang="it" sz="1400"/>
            </a:br>
            <a:r>
              <a:rPr lang="it" sz="1400"/>
              <a:t>#define KNRM  "\x1B[0m"</a:t>
            </a:r>
            <a:br>
              <a:rPr lang="it" sz="1400"/>
            </a:br>
            <a:r>
              <a:rPr lang="it" sz="1400"/>
              <a:t>#define KRED  "\x1B[31m"</a:t>
            </a:r>
            <a:br>
              <a:rPr lang="it" sz="1400"/>
            </a:br>
            <a:r>
              <a:rPr lang="it" sz="1400"/>
              <a:t>#define KYEL  "\x1B[33m"</a:t>
            </a:r>
            <a:br>
              <a:rPr lang="it" sz="1400"/>
            </a:br>
            <a:r>
              <a:rPr lang="it" sz="1400"/>
              <a:t>#define KBLU  "\x1B[34m"</a:t>
            </a:r>
            <a:br>
              <a:rPr lang="it" sz="1400"/>
            </a:br>
            <a:r>
              <a:rPr lang="it" sz="1400"/>
              <a:t>#define KMAG  "\x1B[35m"</a:t>
            </a:r>
            <a:br>
              <a:rPr lang="it" sz="1400"/>
            </a:br>
            <a:r>
              <a:rPr lang="it" sz="1400"/>
              <a:t>#define KCYN  "\x1B[36m"</a:t>
            </a:r>
            <a:br>
              <a:rPr lang="it" sz="1400"/>
            </a:br>
            <a:r>
              <a:rPr lang="it" sz="1400"/>
              <a:t>#define KWHT  "\x1B[37m"</a:t>
            </a:r>
          </a:p>
        </p:txBody>
      </p:sp>
      <p:sp>
        <p:nvSpPr>
          <p:cNvPr id="1075" name="Shape 107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136</a:t>
            </a:fld>
            <a:endParaRPr lang="it"/>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Shape 108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Give credits to others</a:t>
            </a:r>
          </a:p>
        </p:txBody>
      </p:sp>
      <p:sp>
        <p:nvSpPr>
          <p:cNvPr id="1081" name="Shape 1081"/>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0"/>
              </a:spcBef>
            </a:pPr>
            <a:r>
              <a:rPr lang="it"/>
              <a:t>There is not a specific way of doing it as of today (15/10/2015)</a:t>
            </a:r>
          </a:p>
          <a:p>
            <a:pPr marL="457200" lvl="0" indent="-228600" rtl="0">
              <a:spcBef>
                <a:spcPts val="0"/>
              </a:spcBef>
            </a:pPr>
            <a:r>
              <a:rPr lang="it"/>
              <a:t>Ask yourself “am I telling others that this code is from XYZ?”</a:t>
            </a:r>
          </a:p>
          <a:p>
            <a:pPr marL="914400" lvl="1" indent="-228600" rtl="0">
              <a:spcBef>
                <a:spcPts val="0"/>
              </a:spcBef>
            </a:pPr>
            <a:r>
              <a:rPr lang="it"/>
              <a:t>If not, probably you are doing something wrong</a:t>
            </a:r>
          </a:p>
        </p:txBody>
      </p:sp>
      <p:sp>
        <p:nvSpPr>
          <p:cNvPr id="1082" name="Shape 108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137</a:t>
            </a:fld>
            <a:endParaRPr lang="it"/>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Shape 108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The evolution of a SE (I yr)</a:t>
            </a:r>
          </a:p>
        </p:txBody>
      </p:sp>
      <p:pic>
        <p:nvPicPr>
          <p:cNvPr id="1088" name="Shape 1088"/>
          <p:cNvPicPr preferRelativeResize="0"/>
          <p:nvPr/>
        </p:nvPicPr>
        <p:blipFill>
          <a:blip r:embed="rId3">
            <a:alphaModFix/>
          </a:blip>
          <a:stretch>
            <a:fillRect/>
          </a:stretch>
        </p:blipFill>
        <p:spPr>
          <a:xfrm>
            <a:off x="605300" y="2119825"/>
            <a:ext cx="6923800" cy="1257825"/>
          </a:xfrm>
          <a:prstGeom prst="rect">
            <a:avLst/>
          </a:prstGeom>
          <a:noFill/>
          <a:ln>
            <a:noFill/>
          </a:ln>
        </p:spPr>
      </p:pic>
      <p:sp>
        <p:nvSpPr>
          <p:cNvPr id="1089" name="Shape 1089"/>
          <p:cNvSpPr txBox="1"/>
          <p:nvPr/>
        </p:nvSpPr>
        <p:spPr>
          <a:xfrm>
            <a:off x="432875" y="4408375"/>
            <a:ext cx="8399399" cy="520199"/>
          </a:xfrm>
          <a:prstGeom prst="rect">
            <a:avLst/>
          </a:prstGeom>
          <a:noFill/>
          <a:ln>
            <a:noFill/>
          </a:ln>
        </p:spPr>
        <p:txBody>
          <a:bodyPr lIns="91425" tIns="91425" rIns="91425" bIns="91425" anchor="t" anchorCtr="0">
            <a:noAutofit/>
          </a:bodyPr>
          <a:lstStyle/>
          <a:p>
            <a:pPr lvl="0">
              <a:spcBef>
                <a:spcPts val="0"/>
              </a:spcBef>
              <a:buNone/>
            </a:pPr>
            <a:r>
              <a:rPr lang="it"/>
              <a:t>Credits to Sean Hickey - https://medium.com/@webseanhickey/the-evolution-of-a-software-engineer-db854689243</a:t>
            </a:r>
          </a:p>
        </p:txBody>
      </p:sp>
      <p:sp>
        <p:nvSpPr>
          <p:cNvPr id="1090" name="Shape 109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138</a:t>
            </a:fld>
            <a:endParaRPr lang="it"/>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Shape 109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The evolution of a SE (II yr)</a:t>
            </a:r>
          </a:p>
        </p:txBody>
      </p:sp>
      <p:sp>
        <p:nvSpPr>
          <p:cNvPr id="1096" name="Shape 1096"/>
          <p:cNvSpPr txBox="1"/>
          <p:nvPr/>
        </p:nvSpPr>
        <p:spPr>
          <a:xfrm>
            <a:off x="432875" y="4408375"/>
            <a:ext cx="8399399" cy="520199"/>
          </a:xfrm>
          <a:prstGeom prst="rect">
            <a:avLst/>
          </a:prstGeom>
          <a:noFill/>
          <a:ln>
            <a:noFill/>
          </a:ln>
        </p:spPr>
        <p:txBody>
          <a:bodyPr lIns="91425" tIns="91425" rIns="91425" bIns="91425" anchor="t" anchorCtr="0">
            <a:noAutofit/>
          </a:bodyPr>
          <a:lstStyle/>
          <a:p>
            <a:pPr lvl="0" rtl="0">
              <a:spcBef>
                <a:spcPts val="0"/>
              </a:spcBef>
              <a:buNone/>
            </a:pPr>
            <a:r>
              <a:rPr lang="it"/>
              <a:t>Credits to Sean Hickey - https://medium.com/@webseanhickey/the-evolution-of-a-software-engineer-db854689243</a:t>
            </a:r>
          </a:p>
        </p:txBody>
      </p:sp>
      <p:pic>
        <p:nvPicPr>
          <p:cNvPr id="1097" name="Shape 1097"/>
          <p:cNvPicPr preferRelativeResize="0"/>
          <p:nvPr/>
        </p:nvPicPr>
        <p:blipFill>
          <a:blip r:embed="rId3">
            <a:alphaModFix/>
          </a:blip>
          <a:stretch>
            <a:fillRect/>
          </a:stretch>
        </p:blipFill>
        <p:spPr>
          <a:xfrm>
            <a:off x="646700" y="1252925"/>
            <a:ext cx="5715000" cy="2847975"/>
          </a:xfrm>
          <a:prstGeom prst="rect">
            <a:avLst/>
          </a:prstGeom>
          <a:noFill/>
          <a:ln>
            <a:noFill/>
          </a:ln>
        </p:spPr>
      </p:pic>
      <p:sp>
        <p:nvSpPr>
          <p:cNvPr id="1098" name="Shape 109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139</a:t>
            </a:fld>
            <a:endParaRPr lang="it"/>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Mark Descriptors (General)</a:t>
            </a:r>
          </a:p>
        </p:txBody>
      </p:sp>
      <p:pic>
        <p:nvPicPr>
          <p:cNvPr id="150" name="Shape 15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35725" y="1227275"/>
            <a:ext cx="8802375" cy="3299200"/>
          </a:xfrm>
          <a:prstGeom prst="rect">
            <a:avLst/>
          </a:prstGeom>
          <a:noFill/>
          <a:ln>
            <a:noFill/>
          </a:ln>
        </p:spPr>
      </p:pic>
      <p:sp>
        <p:nvSpPr>
          <p:cNvPr id="151" name="Shape 15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14</a:t>
            </a:fld>
            <a:endParaRPr lang="it"/>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Shape 110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The evolution of a SE (III yr)</a:t>
            </a:r>
          </a:p>
        </p:txBody>
      </p:sp>
      <p:sp>
        <p:nvSpPr>
          <p:cNvPr id="1104" name="Shape 1104"/>
          <p:cNvSpPr txBox="1"/>
          <p:nvPr/>
        </p:nvSpPr>
        <p:spPr>
          <a:xfrm>
            <a:off x="432875" y="4408375"/>
            <a:ext cx="8399399" cy="520199"/>
          </a:xfrm>
          <a:prstGeom prst="rect">
            <a:avLst/>
          </a:prstGeom>
          <a:noFill/>
          <a:ln>
            <a:noFill/>
          </a:ln>
        </p:spPr>
        <p:txBody>
          <a:bodyPr lIns="91425" tIns="91425" rIns="91425" bIns="91425" anchor="t" anchorCtr="0">
            <a:noAutofit/>
          </a:bodyPr>
          <a:lstStyle/>
          <a:p>
            <a:pPr lvl="0" rtl="0">
              <a:spcBef>
                <a:spcPts val="0"/>
              </a:spcBef>
              <a:buNone/>
            </a:pPr>
            <a:r>
              <a:rPr lang="it"/>
              <a:t>Credits to Sean Hickey - https://medium.com/@webseanhickey/the-evolution-of-a-software-engineer-db854689243</a:t>
            </a:r>
          </a:p>
        </p:txBody>
      </p:sp>
      <p:pic>
        <p:nvPicPr>
          <p:cNvPr id="1105" name="Shape 110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97622" y="1017725"/>
            <a:ext cx="3905874" cy="3319575"/>
          </a:xfrm>
          <a:prstGeom prst="rect">
            <a:avLst/>
          </a:prstGeom>
          <a:noFill/>
          <a:ln>
            <a:noFill/>
          </a:ln>
        </p:spPr>
      </p:pic>
      <p:pic>
        <p:nvPicPr>
          <p:cNvPr id="1106" name="Shape 110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547950" y="1017725"/>
            <a:ext cx="4201749" cy="2922549"/>
          </a:xfrm>
          <a:prstGeom prst="rect">
            <a:avLst/>
          </a:prstGeom>
          <a:noFill/>
          <a:ln>
            <a:noFill/>
          </a:ln>
        </p:spPr>
      </p:pic>
      <p:sp>
        <p:nvSpPr>
          <p:cNvPr id="1107" name="Shape 110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140</a:t>
            </a:fld>
            <a:endParaRPr lang="it"/>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Shape 111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The evolution of a SE (V yr)</a:t>
            </a:r>
          </a:p>
        </p:txBody>
      </p:sp>
      <p:sp>
        <p:nvSpPr>
          <p:cNvPr id="1113" name="Shape 1113"/>
          <p:cNvSpPr txBox="1"/>
          <p:nvPr/>
        </p:nvSpPr>
        <p:spPr>
          <a:xfrm>
            <a:off x="432875" y="4408375"/>
            <a:ext cx="8399399" cy="520199"/>
          </a:xfrm>
          <a:prstGeom prst="rect">
            <a:avLst/>
          </a:prstGeom>
          <a:noFill/>
          <a:ln>
            <a:noFill/>
          </a:ln>
        </p:spPr>
        <p:txBody>
          <a:bodyPr lIns="91425" tIns="91425" rIns="91425" bIns="91425" anchor="t" anchorCtr="0">
            <a:noAutofit/>
          </a:bodyPr>
          <a:lstStyle/>
          <a:p>
            <a:pPr lvl="0" rtl="0">
              <a:spcBef>
                <a:spcPts val="0"/>
              </a:spcBef>
              <a:buNone/>
            </a:pPr>
            <a:r>
              <a:rPr lang="it"/>
              <a:t>Credits to Sean Hickey - https://medium.com/@webseanhickey/the-evolution-of-a-software-engineer-db854689243</a:t>
            </a:r>
          </a:p>
        </p:txBody>
      </p:sp>
      <p:pic>
        <p:nvPicPr>
          <p:cNvPr id="1114" name="Shape 111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32875" y="1017725"/>
            <a:ext cx="3109199" cy="3356974"/>
          </a:xfrm>
          <a:prstGeom prst="rect">
            <a:avLst/>
          </a:prstGeom>
          <a:noFill/>
          <a:ln>
            <a:noFill/>
          </a:ln>
        </p:spPr>
      </p:pic>
      <p:pic>
        <p:nvPicPr>
          <p:cNvPr id="1115" name="Shape 1115"/>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942524" y="1017725"/>
            <a:ext cx="3109201" cy="3035889"/>
          </a:xfrm>
          <a:prstGeom prst="rect">
            <a:avLst/>
          </a:prstGeom>
          <a:noFill/>
          <a:ln>
            <a:noFill/>
          </a:ln>
        </p:spPr>
      </p:pic>
      <p:pic>
        <p:nvPicPr>
          <p:cNvPr id="1116" name="Shape 1116"/>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5432000" y="992850"/>
            <a:ext cx="3629576" cy="3612026"/>
          </a:xfrm>
          <a:prstGeom prst="rect">
            <a:avLst/>
          </a:prstGeom>
          <a:noFill/>
          <a:ln>
            <a:noFill/>
          </a:ln>
        </p:spPr>
      </p:pic>
      <p:sp>
        <p:nvSpPr>
          <p:cNvPr id="1117" name="Shape 111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141</a:t>
            </a:fld>
            <a:endParaRPr lang="it"/>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Shape 112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The evolution of a SE (V yr) cont</a:t>
            </a:r>
          </a:p>
        </p:txBody>
      </p:sp>
      <p:sp>
        <p:nvSpPr>
          <p:cNvPr id="1123" name="Shape 1123"/>
          <p:cNvSpPr txBox="1"/>
          <p:nvPr/>
        </p:nvSpPr>
        <p:spPr>
          <a:xfrm>
            <a:off x="432875" y="4408375"/>
            <a:ext cx="8399399" cy="520199"/>
          </a:xfrm>
          <a:prstGeom prst="rect">
            <a:avLst/>
          </a:prstGeom>
          <a:noFill/>
          <a:ln>
            <a:noFill/>
          </a:ln>
        </p:spPr>
        <p:txBody>
          <a:bodyPr lIns="91425" tIns="91425" rIns="91425" bIns="91425" anchor="t" anchorCtr="0">
            <a:noAutofit/>
          </a:bodyPr>
          <a:lstStyle/>
          <a:p>
            <a:pPr lvl="0" rtl="0">
              <a:spcBef>
                <a:spcPts val="0"/>
              </a:spcBef>
              <a:buNone/>
            </a:pPr>
            <a:r>
              <a:rPr lang="it"/>
              <a:t>Credits to Sean Hickey - https://medium.com/@webseanhickey/the-evolution-of-a-software-engineer-db854689243</a:t>
            </a:r>
          </a:p>
        </p:txBody>
      </p:sp>
      <p:pic>
        <p:nvPicPr>
          <p:cNvPr id="1124" name="Shape 112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44949" y="1393400"/>
            <a:ext cx="5363099" cy="2207775"/>
          </a:xfrm>
          <a:prstGeom prst="rect">
            <a:avLst/>
          </a:prstGeom>
          <a:noFill/>
          <a:ln>
            <a:noFill/>
          </a:ln>
        </p:spPr>
      </p:pic>
      <p:sp>
        <p:nvSpPr>
          <p:cNvPr id="1125" name="Shape 112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142</a:t>
            </a:fld>
            <a:endParaRPr lang="it"/>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Shape 113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The evolution of a SE (X yr)</a:t>
            </a:r>
          </a:p>
        </p:txBody>
      </p:sp>
      <p:sp>
        <p:nvSpPr>
          <p:cNvPr id="1131" name="Shape 1131"/>
          <p:cNvSpPr txBox="1"/>
          <p:nvPr/>
        </p:nvSpPr>
        <p:spPr>
          <a:xfrm>
            <a:off x="432875" y="4408375"/>
            <a:ext cx="8399399" cy="520199"/>
          </a:xfrm>
          <a:prstGeom prst="rect">
            <a:avLst/>
          </a:prstGeom>
          <a:noFill/>
          <a:ln>
            <a:noFill/>
          </a:ln>
        </p:spPr>
        <p:txBody>
          <a:bodyPr lIns="91425" tIns="91425" rIns="91425" bIns="91425" anchor="t" anchorCtr="0">
            <a:noAutofit/>
          </a:bodyPr>
          <a:lstStyle/>
          <a:p>
            <a:pPr lvl="0" rtl="0">
              <a:spcBef>
                <a:spcPts val="0"/>
              </a:spcBef>
              <a:buNone/>
            </a:pPr>
            <a:r>
              <a:rPr lang="it"/>
              <a:t>Credits to Sean Hickey - https://medium.com/@webseanhickey/the-evolution-of-a-software-engineer-db854689243</a:t>
            </a:r>
          </a:p>
        </p:txBody>
      </p:sp>
      <p:pic>
        <p:nvPicPr>
          <p:cNvPr id="1132" name="Shape 1132"/>
          <p:cNvPicPr preferRelativeResize="0"/>
          <p:nvPr/>
        </p:nvPicPr>
        <p:blipFill>
          <a:blip r:embed="rId3">
            <a:alphaModFix/>
          </a:blip>
          <a:stretch>
            <a:fillRect/>
          </a:stretch>
        </p:blipFill>
        <p:spPr>
          <a:xfrm>
            <a:off x="732925" y="1617025"/>
            <a:ext cx="6819274" cy="1784374"/>
          </a:xfrm>
          <a:prstGeom prst="rect">
            <a:avLst/>
          </a:prstGeom>
          <a:noFill/>
          <a:ln>
            <a:noFill/>
          </a:ln>
        </p:spPr>
      </p:pic>
      <p:sp>
        <p:nvSpPr>
          <p:cNvPr id="1133" name="Shape 113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143</a:t>
            </a:fld>
            <a:endParaRPr lang="it"/>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Shape 113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So what?</a:t>
            </a:r>
          </a:p>
        </p:txBody>
      </p:sp>
      <p:sp>
        <p:nvSpPr>
          <p:cNvPr id="1139" name="Shape 1139"/>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0"/>
              </a:spcBef>
            </a:pPr>
            <a:r>
              <a:rPr lang="it"/>
              <a:t>Programming is hard</a:t>
            </a:r>
          </a:p>
        </p:txBody>
      </p:sp>
      <p:sp>
        <p:nvSpPr>
          <p:cNvPr id="1140" name="Shape 11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144</a:t>
            </a:fld>
            <a:endParaRPr lang="it"/>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pic>
        <p:nvPicPr>
          <p:cNvPr id="1145" name="Shape 1145" descr="Infobit_explosion"/>
          <p:cNvPicPr preferRelativeResize="0"/>
          <p:nvPr/>
        </p:nvPicPr>
        <p:blipFill>
          <a:blip r:embed="rId3">
            <a:alphaModFix/>
          </a:blip>
          <a:stretch>
            <a:fillRect/>
          </a:stretch>
        </p:blipFill>
        <p:spPr>
          <a:xfrm>
            <a:off x="152400" y="152400"/>
            <a:ext cx="9144000" cy="4572000"/>
          </a:xfrm>
          <a:prstGeom prst="rect">
            <a:avLst/>
          </a:prstGeom>
          <a:noFill/>
          <a:ln>
            <a:noFill/>
          </a:ln>
        </p:spPr>
      </p:pic>
      <p:sp>
        <p:nvSpPr>
          <p:cNvPr id="1146" name="Shape 1146"/>
          <p:cNvSpPr txBox="1"/>
          <p:nvPr/>
        </p:nvSpPr>
        <p:spPr>
          <a:xfrm>
            <a:off x="242100" y="4689225"/>
            <a:ext cx="8659800" cy="418799"/>
          </a:xfrm>
          <a:prstGeom prst="rect">
            <a:avLst/>
          </a:prstGeom>
          <a:noFill/>
          <a:ln>
            <a:noFill/>
          </a:ln>
        </p:spPr>
        <p:txBody>
          <a:bodyPr lIns="91425" tIns="91425" rIns="91425" bIns="91425" anchor="t" anchorCtr="0">
            <a:noAutofit/>
          </a:bodyPr>
          <a:lstStyle/>
          <a:p>
            <a:pPr lvl="0">
              <a:spcBef>
                <a:spcPts val="0"/>
              </a:spcBef>
              <a:buNone/>
            </a:pPr>
            <a:r>
              <a:rPr lang="it" sz="1000" u="sng">
                <a:solidFill>
                  <a:schemeClr val="hlink"/>
                </a:solidFill>
                <a:hlinkClick r:id="rId4"/>
              </a:rPr>
              <a:t>http://blogs.adobe.com/conversations/2015/10/at-max-content-velocity-meets-its-match.html?scid=social53499006&amp;adbid=967586483284685&amp;adbpl=fb&amp;adbpr=341657335877606</a:t>
            </a:r>
            <a:r>
              <a:rPr lang="it" sz="1000"/>
              <a:t> </a:t>
            </a:r>
          </a:p>
        </p:txBody>
      </p:sp>
      <p:sp>
        <p:nvSpPr>
          <p:cNvPr id="1147" name="Shape 11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145</a:t>
            </a:fld>
            <a:endParaRPr lang="it"/>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Shape 1152" descr="Infobit_topreasons_v2"/>
          <p:cNvPicPr preferRelativeResize="0"/>
          <p:nvPr/>
        </p:nvPicPr>
        <p:blipFill>
          <a:blip r:embed="rId3">
            <a:alphaModFix/>
          </a:blip>
          <a:stretch>
            <a:fillRect/>
          </a:stretch>
        </p:blipFill>
        <p:spPr>
          <a:xfrm>
            <a:off x="152400" y="152400"/>
            <a:ext cx="9144000" cy="4572000"/>
          </a:xfrm>
          <a:prstGeom prst="rect">
            <a:avLst/>
          </a:prstGeom>
          <a:noFill/>
          <a:ln>
            <a:noFill/>
          </a:ln>
        </p:spPr>
      </p:pic>
      <p:sp>
        <p:nvSpPr>
          <p:cNvPr id="1153" name="Shape 115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146</a:t>
            </a:fld>
            <a:endParaRPr lang="it"/>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Shape 115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So what?</a:t>
            </a:r>
          </a:p>
        </p:txBody>
      </p:sp>
      <p:sp>
        <p:nvSpPr>
          <p:cNvPr id="1159" name="Shape 1159"/>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0"/>
              </a:spcBef>
            </a:pPr>
            <a:r>
              <a:rPr lang="it"/>
              <a:t>Programming is hard</a:t>
            </a:r>
          </a:p>
          <a:p>
            <a:pPr marL="457200" lvl="0" indent="-228600" rtl="0">
              <a:spcBef>
                <a:spcPts val="0"/>
              </a:spcBef>
            </a:pPr>
            <a:r>
              <a:rPr lang="it"/>
              <a:t>Takes time</a:t>
            </a:r>
          </a:p>
          <a:p>
            <a:pPr marL="457200" lvl="0" indent="-228600" rtl="0">
              <a:spcBef>
                <a:spcPts val="0"/>
              </a:spcBef>
            </a:pPr>
            <a:r>
              <a:rPr lang="it"/>
              <a:t>Talk about your design</a:t>
            </a:r>
          </a:p>
          <a:p>
            <a:pPr marL="457200" lvl="0" indent="-228600" rtl="0">
              <a:spcBef>
                <a:spcPts val="0"/>
              </a:spcBef>
            </a:pPr>
            <a:r>
              <a:rPr lang="it"/>
              <a:t>Be stubborn</a:t>
            </a:r>
          </a:p>
          <a:p>
            <a:pPr marL="914400" lvl="1" indent="-228600" rtl="0">
              <a:spcBef>
                <a:spcPts val="0"/>
              </a:spcBef>
            </a:pPr>
            <a:r>
              <a:rPr lang="it"/>
              <a:t>do not be afraid of changing/refactoring your code</a:t>
            </a:r>
          </a:p>
          <a:p>
            <a:pPr marL="457200" lvl="0" indent="-228600" rtl="0">
              <a:spcBef>
                <a:spcPts val="0"/>
              </a:spcBef>
            </a:pPr>
            <a:r>
              <a:rPr lang="it"/>
              <a:t>Have some (a lot of) self-criticism</a:t>
            </a:r>
          </a:p>
          <a:p>
            <a:pPr marL="457200" lvl="0" indent="-228600" rtl="0">
              <a:spcBef>
                <a:spcPts val="0"/>
              </a:spcBef>
            </a:pPr>
            <a:r>
              <a:rPr lang="it"/>
              <a:t>The simpler the better</a:t>
            </a:r>
          </a:p>
          <a:p>
            <a:pPr marL="457200" lvl="0" indent="-228600" rtl="0">
              <a:spcBef>
                <a:spcPts val="0"/>
              </a:spcBef>
            </a:pPr>
            <a:r>
              <a:rPr lang="it"/>
              <a:t>Do not over-engineer if not needed</a:t>
            </a:r>
          </a:p>
          <a:p>
            <a:pPr marL="457200" lvl="0" indent="-228600" rtl="0">
              <a:spcBef>
                <a:spcPts val="0"/>
              </a:spcBef>
            </a:pPr>
            <a:r>
              <a:rPr lang="it"/>
              <a:t>Check how others write code (i.e. GitHub)</a:t>
            </a:r>
          </a:p>
          <a:p>
            <a:pPr marL="914400" lvl="1" indent="-228600" rtl="0">
              <a:spcBef>
                <a:spcPts val="0"/>
              </a:spcBef>
            </a:pPr>
            <a:r>
              <a:rPr lang="it"/>
              <a:t>remember that most people write bad code!</a:t>
            </a:r>
          </a:p>
        </p:txBody>
      </p:sp>
      <p:sp>
        <p:nvSpPr>
          <p:cNvPr id="1160" name="Shape 116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147</a:t>
            </a:fld>
            <a:endParaRPr lang="it"/>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Shape 116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Thanks! Questions?</a:t>
            </a:r>
          </a:p>
        </p:txBody>
      </p:sp>
      <p:sp>
        <p:nvSpPr>
          <p:cNvPr id="1166" name="Shape 116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148</a:t>
            </a:fld>
            <a:endParaRPr lang="it"/>
          </a:p>
        </p:txBody>
      </p:sp>
      <p:sp>
        <p:nvSpPr>
          <p:cNvPr id="1167" name="Shape 1167"/>
          <p:cNvSpPr txBox="1"/>
          <p:nvPr/>
        </p:nvSpPr>
        <p:spPr>
          <a:xfrm>
            <a:off x="311700" y="1328675"/>
            <a:ext cx="8067900" cy="323399"/>
          </a:xfrm>
          <a:prstGeom prst="rect">
            <a:avLst/>
          </a:prstGeom>
          <a:noFill/>
          <a:ln>
            <a:noFill/>
          </a:ln>
        </p:spPr>
        <p:txBody>
          <a:bodyPr lIns="91425" tIns="91425" rIns="91425" bIns="91425" anchor="t" anchorCtr="0">
            <a:noAutofit/>
          </a:bodyPr>
          <a:lstStyle/>
          <a:p>
            <a:pPr lvl="0">
              <a:spcBef>
                <a:spcPts val="0"/>
              </a:spcBef>
              <a:buNone/>
            </a:pPr>
            <a:r>
              <a:rPr lang="it"/>
              <a:t>Experts’ Opinions - keeps updating - </a:t>
            </a:r>
            <a:r>
              <a:rPr lang="it" u="sng">
                <a:solidFill>
                  <a:schemeClr val="hlink"/>
                </a:solidFill>
                <a:hlinkClick r:id="rId3"/>
              </a:rPr>
              <a:t>https://sic2.host.cs.st-andrews.ac.uk/aiq.html</a:t>
            </a:r>
            <a:r>
              <a:rPr lang="it"/>
              <a:t> </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Shape 117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Additional Slides - just for reference</a:t>
            </a:r>
          </a:p>
        </p:txBody>
      </p:sp>
      <p:sp>
        <p:nvSpPr>
          <p:cNvPr id="1173" name="Shape 1173"/>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r>
              <a:rPr lang="it"/>
              <a:t>School Handbook - </a:t>
            </a:r>
            <a:r>
              <a:rPr lang="it" u="sng">
                <a:solidFill>
                  <a:schemeClr val="hlink"/>
                </a:solidFill>
                <a:hlinkClick r:id="rId3"/>
              </a:rPr>
              <a:t>https://info.cs.st-andrews.ac.uk/student-handbook/learning-teaching/programming-style.html</a:t>
            </a:r>
            <a:r>
              <a:rPr lang="it"/>
              <a:t> </a:t>
            </a:r>
          </a:p>
        </p:txBody>
      </p:sp>
      <p:sp>
        <p:nvSpPr>
          <p:cNvPr id="1174" name="Shape 117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149</a:t>
            </a:fld>
            <a:endParaRPr lang="it"/>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Mark Descriptors (CW I)</a:t>
            </a:r>
          </a:p>
        </p:txBody>
      </p:sp>
      <p:pic>
        <p:nvPicPr>
          <p:cNvPr id="157" name="Shape 15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9500" y="1309350"/>
            <a:ext cx="8642802" cy="2926998"/>
          </a:xfrm>
          <a:prstGeom prst="rect">
            <a:avLst/>
          </a:prstGeom>
          <a:noFill/>
          <a:ln>
            <a:noFill/>
          </a:ln>
        </p:spPr>
      </p:pic>
      <p:sp>
        <p:nvSpPr>
          <p:cNvPr id="158" name="Shape 15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15</a:t>
            </a:fld>
            <a:endParaRPr lang="it"/>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Shape 1179"/>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Other bad examples</a:t>
            </a:r>
          </a:p>
        </p:txBody>
      </p:sp>
      <p:sp>
        <p:nvSpPr>
          <p:cNvPr id="1180" name="Shape 1180"/>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38000"/>
              </a:lnSpc>
              <a:spcBef>
                <a:spcPts val="0"/>
              </a:spcBef>
              <a:spcAft>
                <a:spcPts val="0"/>
              </a:spcAft>
              <a:buClr>
                <a:schemeClr val="dk1"/>
              </a:buClr>
              <a:buSzPct val="61111"/>
              <a:buFont typeface="Arial"/>
              <a:buNone/>
            </a:pPr>
            <a:r>
              <a:rPr lang="it">
                <a:solidFill>
                  <a:srgbClr val="FF0000"/>
                </a:solidFill>
              </a:rPr>
              <a:t>   public void addChange(int change) {</a:t>
            </a:r>
          </a:p>
          <a:p>
            <a:pPr lvl="0" rtl="0">
              <a:lnSpc>
                <a:spcPct val="138000"/>
              </a:lnSpc>
              <a:spcBef>
                <a:spcPts val="0"/>
              </a:spcBef>
              <a:spcAft>
                <a:spcPts val="0"/>
              </a:spcAft>
              <a:buClr>
                <a:schemeClr val="dk1"/>
              </a:buClr>
              <a:buSzPct val="61111"/>
              <a:buFont typeface="Arial"/>
              <a:buNone/>
            </a:pPr>
            <a:r>
              <a:rPr lang="it">
                <a:solidFill>
                  <a:srgbClr val="FF0000"/>
                </a:solidFill>
              </a:rPr>
              <a:t>  	 this.takings = takings + change;</a:t>
            </a:r>
          </a:p>
          <a:p>
            <a:pPr lvl="0" rtl="0">
              <a:lnSpc>
                <a:spcPct val="138000"/>
              </a:lnSpc>
              <a:spcBef>
                <a:spcPts val="0"/>
              </a:spcBef>
              <a:spcAft>
                <a:spcPts val="0"/>
              </a:spcAft>
              <a:buClr>
                <a:schemeClr val="dk1"/>
              </a:buClr>
              <a:buSzPct val="61111"/>
              <a:buFont typeface="Arial"/>
              <a:buNone/>
            </a:pPr>
            <a:r>
              <a:rPr lang="it">
                <a:solidFill>
                  <a:srgbClr val="FF0000"/>
                </a:solidFill>
              </a:rPr>
              <a:t>   }</a:t>
            </a:r>
          </a:p>
          <a:p>
            <a:pPr lvl="0" rtl="0">
              <a:spcBef>
                <a:spcPts val="0"/>
              </a:spcBef>
              <a:spcAft>
                <a:spcPts val="0"/>
              </a:spcAft>
              <a:buClr>
                <a:schemeClr val="dk1"/>
              </a:buClr>
              <a:buSzPct val="61111"/>
              <a:buFont typeface="Arial"/>
              <a:buNone/>
            </a:pPr>
            <a:endParaRPr/>
          </a:p>
          <a:p>
            <a:pPr lvl="0" rtl="0">
              <a:lnSpc>
                <a:spcPct val="138000"/>
              </a:lnSpc>
              <a:spcBef>
                <a:spcPts val="0"/>
              </a:spcBef>
              <a:spcAft>
                <a:spcPts val="0"/>
              </a:spcAft>
              <a:buClr>
                <a:schemeClr val="dk1"/>
              </a:buClr>
              <a:buSzPct val="61111"/>
              <a:buFont typeface="Arial"/>
              <a:buNone/>
            </a:pPr>
            <a:r>
              <a:rPr lang="it"/>
              <a:t>could be</a:t>
            </a:r>
          </a:p>
          <a:p>
            <a:pPr lvl="0" rtl="0">
              <a:spcBef>
                <a:spcPts val="0"/>
              </a:spcBef>
              <a:spcAft>
                <a:spcPts val="0"/>
              </a:spcAft>
              <a:buClr>
                <a:schemeClr val="dk1"/>
              </a:buClr>
              <a:buSzPct val="61111"/>
              <a:buFont typeface="Arial"/>
              <a:buNone/>
            </a:pPr>
            <a:endParaRPr/>
          </a:p>
          <a:p>
            <a:pPr lvl="0" rtl="0">
              <a:lnSpc>
                <a:spcPct val="138000"/>
              </a:lnSpc>
              <a:spcBef>
                <a:spcPts val="0"/>
              </a:spcBef>
              <a:spcAft>
                <a:spcPts val="0"/>
              </a:spcAft>
              <a:buClr>
                <a:schemeClr val="dk1"/>
              </a:buClr>
              <a:buSzPct val="61111"/>
              <a:buFont typeface="Arial"/>
              <a:buNone/>
            </a:pPr>
            <a:r>
              <a:rPr lang="it"/>
              <a:t>   </a:t>
            </a:r>
            <a:r>
              <a:rPr lang="it">
                <a:solidFill>
                  <a:srgbClr val="38761D"/>
                </a:solidFill>
              </a:rPr>
              <a:t>public void addChange(int change) {</a:t>
            </a:r>
          </a:p>
          <a:p>
            <a:pPr lvl="0" rtl="0">
              <a:lnSpc>
                <a:spcPct val="138000"/>
              </a:lnSpc>
              <a:spcBef>
                <a:spcPts val="0"/>
              </a:spcBef>
              <a:spcAft>
                <a:spcPts val="0"/>
              </a:spcAft>
              <a:buClr>
                <a:schemeClr val="dk1"/>
              </a:buClr>
              <a:buSzPct val="61111"/>
              <a:buFont typeface="Arial"/>
              <a:buNone/>
            </a:pPr>
            <a:r>
              <a:rPr lang="it">
                <a:solidFill>
                  <a:srgbClr val="38761D"/>
                </a:solidFill>
              </a:rPr>
              <a:t>  	 takings += change;</a:t>
            </a:r>
          </a:p>
          <a:p>
            <a:pPr lvl="0">
              <a:spcBef>
                <a:spcPts val="0"/>
              </a:spcBef>
              <a:buNone/>
            </a:pPr>
            <a:r>
              <a:rPr lang="it">
                <a:solidFill>
                  <a:srgbClr val="38761D"/>
                </a:solidFill>
              </a:rPr>
              <a:t>   }</a:t>
            </a:r>
          </a:p>
        </p:txBody>
      </p:sp>
      <p:sp>
        <p:nvSpPr>
          <p:cNvPr id="1181" name="Shape 118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150</a:t>
            </a:fld>
            <a:endParaRPr lang="it"/>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Shape 118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Other bad examples</a:t>
            </a:r>
          </a:p>
        </p:txBody>
      </p:sp>
      <p:sp>
        <p:nvSpPr>
          <p:cNvPr id="1187" name="Shape 1187"/>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38000"/>
              </a:lnSpc>
              <a:spcBef>
                <a:spcPts val="0"/>
              </a:spcBef>
              <a:spcAft>
                <a:spcPts val="0"/>
              </a:spcAft>
              <a:buNone/>
            </a:pPr>
            <a:r>
              <a:rPr lang="it">
                <a:solidFill>
                  <a:srgbClr val="FF0000"/>
                </a:solidFill>
              </a:rPr>
              <a:t> </a:t>
            </a:r>
            <a:r>
              <a:rPr lang="it" sz="1700">
                <a:solidFill>
                  <a:srgbClr val="FF0000"/>
                </a:solidFill>
              </a:rPr>
              <a:t>if (condition &amp;&amp; condition2 &amp;&amp; condition3 &amp;&amp; condition4 &amp;&amp; condition5 &amp;&amp; condition6) {</a:t>
            </a:r>
          </a:p>
          <a:p>
            <a:pPr lvl="0" rtl="0">
              <a:lnSpc>
                <a:spcPct val="138000"/>
              </a:lnSpc>
              <a:spcBef>
                <a:spcPts val="0"/>
              </a:spcBef>
              <a:spcAft>
                <a:spcPts val="0"/>
              </a:spcAft>
              <a:buNone/>
            </a:pPr>
            <a:r>
              <a:rPr lang="it" sz="1700">
                <a:solidFill>
                  <a:srgbClr val="FF0000"/>
                </a:solidFill>
              </a:rPr>
              <a:t>}   </a:t>
            </a:r>
            <a:r>
              <a:rPr lang="it">
                <a:solidFill>
                  <a:srgbClr val="FF0000"/>
                </a:solidFill>
              </a:rPr>
              <a:t>	</a:t>
            </a:r>
            <a:r>
              <a:rPr lang="it" sz="900">
                <a:solidFill>
                  <a:schemeClr val="dk1"/>
                </a:solidFill>
              </a:rPr>
              <a:t>							 </a:t>
            </a:r>
          </a:p>
          <a:p>
            <a:pPr lvl="0" rtl="0">
              <a:lnSpc>
                <a:spcPct val="138000"/>
              </a:lnSpc>
              <a:spcBef>
                <a:spcPts val="0"/>
              </a:spcBef>
              <a:spcAft>
                <a:spcPts val="0"/>
              </a:spcAft>
              <a:buNone/>
            </a:pPr>
            <a:r>
              <a:rPr lang="it"/>
              <a:t>could be</a:t>
            </a:r>
          </a:p>
          <a:p>
            <a:pPr lvl="0" rtl="0">
              <a:spcBef>
                <a:spcPts val="0"/>
              </a:spcBef>
              <a:spcAft>
                <a:spcPts val="0"/>
              </a:spcAft>
              <a:buNone/>
            </a:pPr>
            <a:endParaRPr/>
          </a:p>
          <a:p>
            <a:pPr lvl="0" rtl="0">
              <a:lnSpc>
                <a:spcPct val="138000"/>
              </a:lnSpc>
              <a:spcBef>
                <a:spcPts val="0"/>
              </a:spcBef>
              <a:spcAft>
                <a:spcPts val="0"/>
              </a:spcAft>
              <a:buNone/>
            </a:pPr>
            <a:r>
              <a:rPr lang="it"/>
              <a:t>   </a:t>
            </a:r>
            <a:r>
              <a:rPr lang="it">
                <a:solidFill>
                  <a:srgbClr val="38761D"/>
                </a:solidFill>
              </a:rPr>
              <a:t>if (condition &amp;&amp; condition2 &amp;&amp;</a:t>
            </a:r>
          </a:p>
          <a:p>
            <a:pPr lvl="0" rtl="0">
              <a:lnSpc>
                <a:spcPct val="138000"/>
              </a:lnSpc>
              <a:spcBef>
                <a:spcPts val="0"/>
              </a:spcBef>
              <a:spcAft>
                <a:spcPts val="0"/>
              </a:spcAft>
              <a:buNone/>
            </a:pPr>
            <a:r>
              <a:rPr lang="it">
                <a:solidFill>
                  <a:srgbClr val="38761D"/>
                </a:solidFill>
              </a:rPr>
              <a:t>       condition3 &amp;&amp; condition4 &amp;&amp;</a:t>
            </a:r>
          </a:p>
          <a:p>
            <a:pPr lvl="0" rtl="0">
              <a:lnSpc>
                <a:spcPct val="138000"/>
              </a:lnSpc>
              <a:spcBef>
                <a:spcPts val="0"/>
              </a:spcBef>
              <a:spcAft>
                <a:spcPts val="0"/>
              </a:spcAft>
              <a:buNone/>
            </a:pPr>
            <a:r>
              <a:rPr lang="it">
                <a:solidFill>
                  <a:srgbClr val="38761D"/>
                </a:solidFill>
              </a:rPr>
              <a:t>       condition5 &amp;&amp; condition6) {</a:t>
            </a:r>
          </a:p>
          <a:p>
            <a:pPr lvl="0" rtl="0">
              <a:lnSpc>
                <a:spcPct val="138000"/>
              </a:lnSpc>
              <a:spcBef>
                <a:spcPts val="0"/>
              </a:spcBef>
              <a:spcAft>
                <a:spcPts val="0"/>
              </a:spcAft>
              <a:buNone/>
            </a:pPr>
            <a:r>
              <a:rPr lang="it">
                <a:solidFill>
                  <a:srgbClr val="38761D"/>
                </a:solidFill>
              </a:rPr>
              <a:t>   }</a:t>
            </a:r>
          </a:p>
        </p:txBody>
      </p:sp>
      <p:sp>
        <p:nvSpPr>
          <p:cNvPr id="1188" name="Shape 118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151</a:t>
            </a:fld>
            <a:endParaRPr lang="it"/>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Shape 119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Comments on static constants</a:t>
            </a:r>
          </a:p>
        </p:txBody>
      </p:sp>
      <p:sp>
        <p:nvSpPr>
          <p:cNvPr id="1194" name="Shape 1194"/>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38000"/>
              </a:lnSpc>
              <a:spcBef>
                <a:spcPts val="0"/>
              </a:spcBef>
              <a:spcAft>
                <a:spcPts val="0"/>
              </a:spcAft>
              <a:buClr>
                <a:schemeClr val="dk1"/>
              </a:buClr>
              <a:buSzPct val="61111"/>
              <a:buFont typeface="Arial"/>
              <a:buNone/>
            </a:pPr>
            <a:r>
              <a:rPr lang="it"/>
              <a:t>Where you use an attribute as an absolute constant like MAX_ROWS it is</a:t>
            </a:r>
          </a:p>
          <a:p>
            <a:pPr lvl="0" rtl="0">
              <a:lnSpc>
                <a:spcPct val="138000"/>
              </a:lnSpc>
              <a:spcBef>
                <a:spcPts val="0"/>
              </a:spcBef>
              <a:spcAft>
                <a:spcPts val="0"/>
              </a:spcAft>
              <a:buClr>
                <a:schemeClr val="dk1"/>
              </a:buClr>
              <a:buSzPct val="61111"/>
              <a:buFont typeface="Arial"/>
              <a:buNone/>
            </a:pPr>
            <a:r>
              <a:rPr lang="it"/>
              <a:t>usual to declare it </a:t>
            </a:r>
            <a:r>
              <a:rPr lang="it" b="1"/>
              <a:t>static</a:t>
            </a:r>
            <a:r>
              <a:rPr lang="it"/>
              <a:t> (so that only one copy is kept) and </a:t>
            </a:r>
            <a:r>
              <a:rPr lang="it" b="1"/>
              <a:t>final</a:t>
            </a:r>
          </a:p>
          <a:p>
            <a:pPr lvl="0" rtl="0">
              <a:lnSpc>
                <a:spcPct val="138000"/>
              </a:lnSpc>
              <a:spcBef>
                <a:spcPts val="0"/>
              </a:spcBef>
              <a:spcAft>
                <a:spcPts val="0"/>
              </a:spcAft>
              <a:buClr>
                <a:schemeClr val="dk1"/>
              </a:buClr>
              <a:buSzPct val="61111"/>
              <a:buFont typeface="Arial"/>
              <a:buNone/>
            </a:pPr>
            <a:r>
              <a:rPr lang="it"/>
              <a:t>(so that the compile knows it can't be overridden or changed. This</a:t>
            </a:r>
          </a:p>
          <a:p>
            <a:pPr lvl="0" rtl="0">
              <a:lnSpc>
                <a:spcPct val="138000"/>
              </a:lnSpc>
              <a:spcBef>
                <a:spcPts val="0"/>
              </a:spcBef>
              <a:spcAft>
                <a:spcPts val="0"/>
              </a:spcAft>
              <a:buClr>
                <a:schemeClr val="dk1"/>
              </a:buClr>
              <a:buSzPct val="61111"/>
              <a:buFont typeface="Arial"/>
              <a:buNone/>
            </a:pPr>
            <a:r>
              <a:rPr lang="it"/>
              <a:t>allows the compiler to optimize better.”</a:t>
            </a:r>
          </a:p>
          <a:p>
            <a:pPr lvl="0">
              <a:spcBef>
                <a:spcPts val="0"/>
              </a:spcBef>
              <a:buNone/>
            </a:pPr>
            <a:endParaRPr/>
          </a:p>
        </p:txBody>
      </p:sp>
      <p:sp>
        <p:nvSpPr>
          <p:cNvPr id="1195" name="Shape 119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152</a:t>
            </a:fld>
            <a:endParaRPr lang="it"/>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Shape 120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Done Manifesto</a:t>
            </a:r>
          </a:p>
        </p:txBody>
      </p:sp>
      <p:sp>
        <p:nvSpPr>
          <p:cNvPr id="1201" name="Shape 1201"/>
          <p:cNvSpPr txBox="1">
            <a:spLocks noGrp="1"/>
          </p:cNvSpPr>
          <p:nvPr>
            <p:ph type="body" idx="1"/>
          </p:nvPr>
        </p:nvSpPr>
        <p:spPr>
          <a:xfrm>
            <a:off x="311700" y="1152475"/>
            <a:ext cx="8520599" cy="3952199"/>
          </a:xfrm>
          <a:prstGeom prst="rect">
            <a:avLst/>
          </a:prstGeom>
        </p:spPr>
        <p:txBody>
          <a:bodyPr lIns="91425" tIns="91425" rIns="91425" bIns="91425" anchor="t" anchorCtr="0">
            <a:noAutofit/>
          </a:bodyPr>
          <a:lstStyle/>
          <a:p>
            <a:pPr marL="457200" lvl="0" indent="-317500" rtl="0">
              <a:spcBef>
                <a:spcPts val="0"/>
              </a:spcBef>
              <a:spcAft>
                <a:spcPts val="0"/>
              </a:spcAft>
              <a:buClr>
                <a:schemeClr val="dk1"/>
              </a:buClr>
              <a:buSzPct val="100000"/>
              <a:buAutoNum type="arabicPeriod"/>
            </a:pPr>
            <a:r>
              <a:rPr lang="it" sz="1400"/>
              <a:t>There are three states of being. Not knowing, action and completion.</a:t>
            </a:r>
          </a:p>
          <a:p>
            <a:pPr marL="457200" lvl="0" indent="-317500" rtl="0">
              <a:spcBef>
                <a:spcPts val="0"/>
              </a:spcBef>
              <a:spcAft>
                <a:spcPts val="0"/>
              </a:spcAft>
              <a:buClr>
                <a:schemeClr val="dk1"/>
              </a:buClr>
              <a:buSzPct val="100000"/>
              <a:buAutoNum type="arabicPeriod"/>
            </a:pPr>
            <a:r>
              <a:rPr lang="it" sz="1400"/>
              <a:t>Accept that everything is a draft. It helps to get it done.</a:t>
            </a:r>
          </a:p>
          <a:p>
            <a:pPr marL="457200" lvl="0" indent="-317500" rtl="0">
              <a:spcBef>
                <a:spcPts val="0"/>
              </a:spcBef>
              <a:spcAft>
                <a:spcPts val="0"/>
              </a:spcAft>
              <a:buClr>
                <a:schemeClr val="dk1"/>
              </a:buClr>
              <a:buSzPct val="100000"/>
              <a:buAutoNum type="arabicPeriod"/>
            </a:pPr>
            <a:r>
              <a:rPr lang="it" sz="1400"/>
              <a:t>There is no editing stage.</a:t>
            </a:r>
          </a:p>
          <a:p>
            <a:pPr marL="457200" lvl="0" indent="-317500" rtl="0">
              <a:spcBef>
                <a:spcPts val="0"/>
              </a:spcBef>
              <a:spcAft>
                <a:spcPts val="0"/>
              </a:spcAft>
              <a:buClr>
                <a:schemeClr val="dk1"/>
              </a:buClr>
              <a:buSzPct val="100000"/>
              <a:buAutoNum type="arabicPeriod"/>
            </a:pPr>
            <a:r>
              <a:rPr lang="it" sz="1400"/>
              <a:t>Pretending you know what you're doing is almost the same as knowing what you are doing, so just accept that you know what you're doing even if you don't and do it.</a:t>
            </a:r>
          </a:p>
          <a:p>
            <a:pPr marL="457200" lvl="0" indent="-317500" rtl="0">
              <a:spcBef>
                <a:spcPts val="0"/>
              </a:spcBef>
              <a:spcAft>
                <a:spcPts val="0"/>
              </a:spcAft>
              <a:buClr>
                <a:schemeClr val="dk1"/>
              </a:buClr>
              <a:buSzPct val="100000"/>
              <a:buAutoNum type="arabicPeriod"/>
            </a:pPr>
            <a:r>
              <a:rPr lang="it" sz="1400"/>
              <a:t>Banish procrastination. If you wait more than a week to get an idea done, abandon it.</a:t>
            </a:r>
          </a:p>
          <a:p>
            <a:pPr marL="457200" lvl="0" indent="-317500" rtl="0">
              <a:spcBef>
                <a:spcPts val="0"/>
              </a:spcBef>
              <a:spcAft>
                <a:spcPts val="0"/>
              </a:spcAft>
              <a:buClr>
                <a:schemeClr val="dk1"/>
              </a:buClr>
              <a:buSzPct val="100000"/>
              <a:buAutoNum type="arabicPeriod"/>
            </a:pPr>
            <a:r>
              <a:rPr lang="it" sz="1400"/>
              <a:t>The point of being done is not to finish but to get other things done.</a:t>
            </a:r>
          </a:p>
          <a:p>
            <a:pPr marL="457200" lvl="0" indent="-317500" rtl="0">
              <a:spcBef>
                <a:spcPts val="0"/>
              </a:spcBef>
              <a:spcAft>
                <a:spcPts val="0"/>
              </a:spcAft>
              <a:buClr>
                <a:schemeClr val="dk1"/>
              </a:buClr>
              <a:buSzPct val="100000"/>
              <a:buAutoNum type="arabicPeriod"/>
            </a:pPr>
            <a:r>
              <a:rPr lang="it" sz="1400"/>
              <a:t>Once you're done you can throw it away.</a:t>
            </a:r>
          </a:p>
          <a:p>
            <a:pPr marL="457200" lvl="0" indent="-317500" rtl="0">
              <a:spcBef>
                <a:spcPts val="0"/>
              </a:spcBef>
              <a:spcAft>
                <a:spcPts val="0"/>
              </a:spcAft>
              <a:buClr>
                <a:schemeClr val="dk1"/>
              </a:buClr>
              <a:buSzPct val="100000"/>
              <a:buAutoNum type="arabicPeriod"/>
            </a:pPr>
            <a:r>
              <a:rPr lang="it" sz="1400" b="1"/>
              <a:t>Laugh at perfection.</a:t>
            </a:r>
            <a:r>
              <a:rPr lang="it" sz="1400"/>
              <a:t> It's boring and keeps you from being done.</a:t>
            </a:r>
          </a:p>
          <a:p>
            <a:pPr marL="457200" lvl="0" indent="-317500" rtl="0">
              <a:spcBef>
                <a:spcPts val="0"/>
              </a:spcBef>
              <a:spcAft>
                <a:spcPts val="0"/>
              </a:spcAft>
              <a:buClr>
                <a:schemeClr val="dk1"/>
              </a:buClr>
              <a:buSzPct val="100000"/>
              <a:buAutoNum type="arabicPeriod"/>
            </a:pPr>
            <a:r>
              <a:rPr lang="it" sz="1400"/>
              <a:t>People without dirty hands are wrong. Doing something makes you right.</a:t>
            </a:r>
          </a:p>
          <a:p>
            <a:pPr marL="457200" lvl="0" indent="-317500" rtl="0">
              <a:spcBef>
                <a:spcPts val="0"/>
              </a:spcBef>
              <a:spcAft>
                <a:spcPts val="0"/>
              </a:spcAft>
              <a:buClr>
                <a:schemeClr val="dk1"/>
              </a:buClr>
              <a:buSzPct val="100000"/>
              <a:buAutoNum type="arabicPeriod"/>
            </a:pPr>
            <a:r>
              <a:rPr lang="it" sz="1400" b="1"/>
              <a:t>Failure counts as done. So do mistakes</a:t>
            </a:r>
            <a:r>
              <a:rPr lang="it" sz="1400"/>
              <a:t>.</a:t>
            </a:r>
          </a:p>
          <a:p>
            <a:pPr marL="457200" lvl="0" indent="-317500" rtl="0">
              <a:spcBef>
                <a:spcPts val="0"/>
              </a:spcBef>
              <a:spcAft>
                <a:spcPts val="0"/>
              </a:spcAft>
              <a:buClr>
                <a:schemeClr val="dk1"/>
              </a:buClr>
              <a:buSzPct val="100000"/>
              <a:buAutoNum type="arabicPeriod"/>
            </a:pPr>
            <a:r>
              <a:rPr lang="it" sz="1400" b="1"/>
              <a:t>Destruction is a variant of done.</a:t>
            </a:r>
          </a:p>
          <a:p>
            <a:pPr marL="457200" lvl="0" indent="-317500" rtl="0">
              <a:spcBef>
                <a:spcPts val="0"/>
              </a:spcBef>
              <a:spcAft>
                <a:spcPts val="0"/>
              </a:spcAft>
              <a:buClr>
                <a:schemeClr val="dk1"/>
              </a:buClr>
              <a:buSzPct val="100000"/>
              <a:buAutoNum type="arabicPeriod"/>
            </a:pPr>
            <a:r>
              <a:rPr lang="it" sz="1400"/>
              <a:t>If you have an idea and publish it on the internet, that counts as a ghost of done.</a:t>
            </a:r>
          </a:p>
          <a:p>
            <a:pPr marL="457200" lvl="0" indent="-317500" rtl="0">
              <a:spcBef>
                <a:spcPts val="0"/>
              </a:spcBef>
              <a:spcAft>
                <a:spcPts val="0"/>
              </a:spcAft>
              <a:buClr>
                <a:schemeClr val="dk1"/>
              </a:buClr>
              <a:buSzPct val="100000"/>
              <a:buAutoNum type="arabicPeriod"/>
            </a:pPr>
            <a:r>
              <a:rPr lang="it" sz="1400"/>
              <a:t>Done is the engine of more.</a:t>
            </a:r>
          </a:p>
          <a:p>
            <a:pPr lvl="0" rtl="0">
              <a:spcBef>
                <a:spcPts val="0"/>
              </a:spcBef>
              <a:buNone/>
            </a:pPr>
            <a:r>
              <a:rPr lang="it"/>
              <a:t>Credits: </a:t>
            </a:r>
            <a:r>
              <a:rPr lang="it" u="sng">
                <a:solidFill>
                  <a:schemeClr val="hlink"/>
                </a:solidFill>
                <a:hlinkClick r:id="rId3"/>
              </a:rPr>
              <a:t>http://www.brepettis.com/blog/2009/3/3/the-cult-of-done-manifesto.html</a:t>
            </a:r>
            <a:r>
              <a:rPr lang="it"/>
              <a:t> </a:t>
            </a:r>
          </a:p>
        </p:txBody>
      </p:sp>
      <p:sp>
        <p:nvSpPr>
          <p:cNvPr id="1202" name="Shape 120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153</a:t>
            </a:fld>
            <a:endParaRPr lang="it"/>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Shape 120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Common erros in Java - Refs</a:t>
            </a:r>
          </a:p>
        </p:txBody>
      </p:sp>
      <p:sp>
        <p:nvSpPr>
          <p:cNvPr id="1208" name="Shape 1208"/>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u="sng">
                <a:solidFill>
                  <a:schemeClr val="hlink"/>
                </a:solidFill>
                <a:hlinkClick r:id="rId3"/>
              </a:rPr>
              <a:t>http://www.open.ac.uk/StudentWeb/m874/!synterr.htm</a:t>
            </a:r>
            <a:r>
              <a:rPr lang="it"/>
              <a:t> </a:t>
            </a:r>
          </a:p>
          <a:p>
            <a:pPr lvl="0" rtl="0">
              <a:spcBef>
                <a:spcPts val="0"/>
              </a:spcBef>
              <a:buNone/>
            </a:pPr>
            <a:r>
              <a:rPr lang="it" u="sng">
                <a:solidFill>
                  <a:schemeClr val="hlink"/>
                </a:solidFill>
                <a:hlinkClick r:id="rId4"/>
              </a:rPr>
              <a:t>https://docs.oracle.com/javase/tutorial/getStarted/problems/</a:t>
            </a:r>
            <a:r>
              <a:rPr lang="it"/>
              <a:t> </a:t>
            </a:r>
          </a:p>
        </p:txBody>
      </p:sp>
      <p:sp>
        <p:nvSpPr>
          <p:cNvPr id="1209" name="Shape 120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it"/>
              <a:t>154</a:t>
            </a:fld>
            <a:endParaRPr lang="it"/>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Mark Descriptors (CW II)</a:t>
            </a:r>
          </a:p>
        </p:txBody>
      </p:sp>
      <p:pic>
        <p:nvPicPr>
          <p:cNvPr id="164" name="Shape 16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81975" y="1413025"/>
            <a:ext cx="8434750" cy="3147300"/>
          </a:xfrm>
          <a:prstGeom prst="rect">
            <a:avLst/>
          </a:prstGeom>
          <a:noFill/>
          <a:ln>
            <a:noFill/>
          </a:ln>
        </p:spPr>
      </p:pic>
      <p:sp>
        <p:nvSpPr>
          <p:cNvPr id="165" name="Shape 16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16</a:t>
            </a:fld>
            <a:endParaRPr lang="it"/>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Mark Descriptors (CW III)</a:t>
            </a:r>
          </a:p>
        </p:txBody>
      </p:sp>
      <p:pic>
        <p:nvPicPr>
          <p:cNvPr id="171" name="Shape 17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23925" y="1442500"/>
            <a:ext cx="8571252" cy="1798299"/>
          </a:xfrm>
          <a:prstGeom prst="rect">
            <a:avLst/>
          </a:prstGeom>
          <a:noFill/>
          <a:ln>
            <a:noFill/>
          </a:ln>
        </p:spPr>
      </p:pic>
      <p:sp>
        <p:nvSpPr>
          <p:cNvPr id="172" name="Shape 172"/>
          <p:cNvSpPr txBox="1"/>
          <p:nvPr/>
        </p:nvSpPr>
        <p:spPr>
          <a:xfrm>
            <a:off x="357725" y="4396825"/>
            <a:ext cx="8385600" cy="335099"/>
          </a:xfrm>
          <a:prstGeom prst="rect">
            <a:avLst/>
          </a:prstGeom>
          <a:noFill/>
          <a:ln>
            <a:noFill/>
          </a:ln>
        </p:spPr>
        <p:txBody>
          <a:bodyPr lIns="91425" tIns="91425" rIns="91425" bIns="91425" anchor="t" anchorCtr="0">
            <a:noAutofit/>
          </a:bodyPr>
          <a:lstStyle/>
          <a:p>
            <a:pPr lvl="0">
              <a:spcBef>
                <a:spcPts val="0"/>
              </a:spcBef>
              <a:buNone/>
            </a:pPr>
            <a:r>
              <a:rPr lang="it"/>
              <a:t>More here → </a:t>
            </a:r>
            <a:r>
              <a:rPr lang="it" u="sng">
                <a:solidFill>
                  <a:schemeClr val="hlink"/>
                </a:solidFill>
                <a:hlinkClick r:id="rId4"/>
              </a:rPr>
              <a:t>https://info.cs.st-andrews.ac.uk/student-handbook/learning-teaching/feedback.html</a:t>
            </a:r>
            <a:r>
              <a:rPr lang="it"/>
              <a:t> </a:t>
            </a:r>
          </a:p>
        </p:txBody>
      </p:sp>
      <p:sp>
        <p:nvSpPr>
          <p:cNvPr id="173" name="Shape 17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17</a:t>
            </a:fld>
            <a:endParaRPr lang="it"/>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The 20 grading scale</a:t>
            </a:r>
          </a:p>
        </p:txBody>
      </p:sp>
      <p:sp>
        <p:nvSpPr>
          <p:cNvPr id="179" name="Shape 179"/>
          <p:cNvSpPr txBox="1"/>
          <p:nvPr/>
        </p:nvSpPr>
        <p:spPr>
          <a:xfrm>
            <a:off x="346175" y="1258725"/>
            <a:ext cx="7439100" cy="1924499"/>
          </a:xfrm>
          <a:prstGeom prst="rect">
            <a:avLst/>
          </a:prstGeom>
          <a:noFill/>
          <a:ln>
            <a:noFill/>
          </a:ln>
        </p:spPr>
        <p:txBody>
          <a:bodyPr lIns="91425" tIns="91425" rIns="91425" bIns="91425" anchor="t" anchorCtr="0">
            <a:noAutofit/>
          </a:bodyPr>
          <a:lstStyle/>
          <a:p>
            <a:pPr marL="457200" lvl="0" indent="-342900" rtl="0">
              <a:spcBef>
                <a:spcPts val="0"/>
              </a:spcBef>
              <a:buClr>
                <a:srgbClr val="5F5F5F"/>
              </a:buClr>
              <a:buSzPct val="100000"/>
              <a:buChar char="●"/>
            </a:pPr>
            <a:r>
              <a:rPr lang="it" sz="1800">
                <a:solidFill>
                  <a:srgbClr val="5F5F5F"/>
                </a:solidFill>
              </a:rPr>
              <a:t>We do not mark down</a:t>
            </a:r>
          </a:p>
          <a:p>
            <a:pPr marL="457200" lvl="0" indent="-342900" rtl="0">
              <a:spcBef>
                <a:spcPts val="0"/>
              </a:spcBef>
              <a:buClr>
                <a:srgbClr val="5F5F5F"/>
              </a:buClr>
              <a:buSzPct val="100000"/>
              <a:buChar char="●"/>
            </a:pPr>
            <a:r>
              <a:rPr lang="it" sz="1800">
                <a:solidFill>
                  <a:srgbClr val="5F5F5F"/>
                </a:solidFill>
              </a:rPr>
              <a:t>We do not mark up</a:t>
            </a:r>
          </a:p>
          <a:p>
            <a:pPr marL="457200" lvl="0" indent="-342900" rtl="0">
              <a:spcBef>
                <a:spcPts val="0"/>
              </a:spcBef>
              <a:buClr>
                <a:srgbClr val="5F5F5F"/>
              </a:buClr>
              <a:buSzPct val="100000"/>
              <a:buChar char="●"/>
            </a:pPr>
            <a:r>
              <a:rPr lang="it" sz="1800">
                <a:solidFill>
                  <a:srgbClr val="5F5F5F"/>
                </a:solidFill>
              </a:rPr>
              <a:t>We use mark descriptors and our own judgment</a:t>
            </a:r>
          </a:p>
          <a:p>
            <a:pPr lvl="0" rtl="0">
              <a:spcBef>
                <a:spcPts val="0"/>
              </a:spcBef>
              <a:buNone/>
            </a:pPr>
            <a:endParaRPr sz="1800">
              <a:solidFill>
                <a:srgbClr val="5F5F5F"/>
              </a:solidFill>
            </a:endParaRPr>
          </a:p>
          <a:p>
            <a:pPr lvl="0" rtl="0">
              <a:spcBef>
                <a:spcPts val="0"/>
              </a:spcBef>
              <a:buNone/>
            </a:pPr>
            <a:endParaRPr sz="1800">
              <a:solidFill>
                <a:srgbClr val="5F5F5F"/>
              </a:solidFill>
            </a:endParaRPr>
          </a:p>
          <a:p>
            <a:pPr marL="457200" lvl="0" indent="-342900" rtl="0">
              <a:spcBef>
                <a:spcPts val="0"/>
              </a:spcBef>
              <a:buClr>
                <a:srgbClr val="5F5F5F"/>
              </a:buClr>
              <a:buSzPct val="100000"/>
              <a:buChar char="●"/>
            </a:pPr>
            <a:r>
              <a:rPr lang="it" sz="1800">
                <a:solidFill>
                  <a:srgbClr val="5F5F5F"/>
                </a:solidFill>
              </a:rPr>
              <a:t>This workshop is about *What we think good code looks like* and there might not be a 1:1 correspondence with the mark you will get</a:t>
            </a:r>
          </a:p>
          <a:p>
            <a:pPr marL="457200" lvl="0" indent="-342900" rtl="0">
              <a:spcBef>
                <a:spcPts val="0"/>
              </a:spcBef>
              <a:buClr>
                <a:srgbClr val="5F5F5F"/>
              </a:buClr>
              <a:buSzPct val="100000"/>
              <a:buChar char="●"/>
            </a:pPr>
            <a:r>
              <a:rPr lang="it" sz="1800">
                <a:solidFill>
                  <a:srgbClr val="5F5F5F"/>
                </a:solidFill>
              </a:rPr>
              <a:t>Work hard</a:t>
            </a:r>
          </a:p>
          <a:p>
            <a:pPr lvl="0" rtl="0">
              <a:spcBef>
                <a:spcPts val="0"/>
              </a:spcBef>
              <a:buNone/>
            </a:pPr>
            <a:endParaRPr/>
          </a:p>
          <a:p>
            <a:pPr lvl="0" rtl="0">
              <a:spcBef>
                <a:spcPts val="0"/>
              </a:spcBef>
              <a:buNone/>
            </a:pPr>
            <a:endParaRPr/>
          </a:p>
          <a:p>
            <a:pPr lvl="0" rtl="0">
              <a:spcBef>
                <a:spcPts val="0"/>
              </a:spcBef>
              <a:buNone/>
            </a:pPr>
            <a:endParaRPr/>
          </a:p>
          <a:p>
            <a:pPr lvl="0">
              <a:spcBef>
                <a:spcPts val="0"/>
              </a:spcBef>
              <a:buNone/>
            </a:pPr>
            <a:endParaRPr/>
          </a:p>
        </p:txBody>
      </p:sp>
      <p:sp>
        <p:nvSpPr>
          <p:cNvPr id="180" name="Shape 18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18</a:t>
            </a:fld>
            <a:endParaRPr lang="it"/>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Shape 185"/>
          <p:cNvPicPr preferRelativeResize="0"/>
          <p:nvPr/>
        </p:nvPicPr>
        <p:blipFill>
          <a:blip r:embed="rId3">
            <a:alphaModFix/>
          </a:blip>
          <a:stretch>
            <a:fillRect/>
          </a:stretch>
        </p:blipFill>
        <p:spPr>
          <a:xfrm>
            <a:off x="2469900" y="1113850"/>
            <a:ext cx="4054099" cy="2918949"/>
          </a:xfrm>
          <a:prstGeom prst="rect">
            <a:avLst/>
          </a:prstGeom>
          <a:noFill/>
          <a:ln>
            <a:noFill/>
          </a:ln>
        </p:spPr>
      </p:pic>
      <p:sp>
        <p:nvSpPr>
          <p:cNvPr id="186" name="Shape 18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19</a:t>
            </a:fld>
            <a:endParaRPr lang="it"/>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2</a:t>
            </a:fld>
            <a:endParaRPr lang="it"/>
          </a:p>
        </p:txBody>
      </p:sp>
      <p:pic>
        <p:nvPicPr>
          <p:cNvPr id="61" name="Shape 6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880750"/>
            <a:ext cx="9144000" cy="33820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Who are you?</a:t>
            </a:r>
          </a:p>
        </p:txBody>
      </p:sp>
      <p:sp>
        <p:nvSpPr>
          <p:cNvPr id="192" name="Shape 19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0"/>
              </a:spcBef>
            </a:pPr>
            <a:r>
              <a:rPr lang="it"/>
              <a:t>Students</a:t>
            </a:r>
          </a:p>
          <a:p>
            <a:pPr marL="457200" lvl="0" indent="-228600" rtl="0">
              <a:spcBef>
                <a:spcPts val="0"/>
              </a:spcBef>
            </a:pPr>
            <a:r>
              <a:rPr lang="it"/>
              <a:t>Interns</a:t>
            </a:r>
          </a:p>
          <a:p>
            <a:pPr marL="457200" lvl="0" indent="-228600" rtl="0">
              <a:spcBef>
                <a:spcPts val="0"/>
              </a:spcBef>
            </a:pPr>
            <a:r>
              <a:rPr lang="it"/>
              <a:t>Future engineers</a:t>
            </a:r>
          </a:p>
          <a:p>
            <a:pPr marL="457200" lvl="0" indent="-228600" rtl="0">
              <a:spcBef>
                <a:spcPts val="0"/>
              </a:spcBef>
            </a:pPr>
            <a:r>
              <a:rPr lang="it"/>
              <a:t>Future scientists</a:t>
            </a:r>
          </a:p>
          <a:p>
            <a:pPr marL="457200" lvl="0" indent="-228600" rtl="0">
              <a:spcBef>
                <a:spcPts val="0"/>
              </a:spcBef>
            </a:pPr>
            <a:r>
              <a:rPr lang="it"/>
              <a:t>Computer scientists</a:t>
            </a:r>
          </a:p>
          <a:p>
            <a:pPr marL="457200" lvl="0" indent="-228600" rtl="0">
              <a:spcBef>
                <a:spcPts val="0"/>
              </a:spcBef>
            </a:pPr>
            <a:r>
              <a:rPr lang="it"/>
              <a:t>Future St Andrews Graduates</a:t>
            </a:r>
          </a:p>
          <a:p>
            <a:pPr marL="457200" lvl="0" indent="-228600" rtl="0">
              <a:spcBef>
                <a:spcPts val="0"/>
              </a:spcBef>
            </a:pPr>
            <a:r>
              <a:rPr lang="it"/>
              <a:t>Innovators</a:t>
            </a:r>
          </a:p>
          <a:p>
            <a:pPr marL="457200" lvl="0" indent="-228600">
              <a:spcBef>
                <a:spcPts val="0"/>
              </a:spcBef>
            </a:pPr>
            <a:r>
              <a:rPr lang="it"/>
              <a:t>Lots more</a:t>
            </a:r>
          </a:p>
        </p:txBody>
      </p:sp>
      <p:sp>
        <p:nvSpPr>
          <p:cNvPr id="193" name="Shape 19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20</a:t>
            </a:fld>
            <a:endParaRPr lang="it"/>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Improve your coursework</a:t>
            </a:r>
          </a:p>
        </p:txBody>
      </p:sp>
      <p:sp>
        <p:nvSpPr>
          <p:cNvPr id="199" name="Shape 199"/>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a:t>Aims of workshop</a:t>
            </a:r>
          </a:p>
          <a:p>
            <a:pPr marL="457200" lvl="0" indent="-228600" rtl="0">
              <a:spcBef>
                <a:spcPts val="0"/>
              </a:spcBef>
            </a:pPr>
            <a:r>
              <a:rPr lang="it"/>
              <a:t>Not necessarily better grades, that is up to the markers</a:t>
            </a:r>
          </a:p>
          <a:p>
            <a:pPr marL="457200" lvl="0" indent="-228600" rtl="0">
              <a:spcBef>
                <a:spcPts val="0"/>
              </a:spcBef>
            </a:pPr>
            <a:r>
              <a:rPr lang="it"/>
              <a:t>Cannot cover everything in 2 hours (150+ slides)</a:t>
            </a:r>
          </a:p>
          <a:p>
            <a:pPr marL="914400" lvl="1" indent="-228600" rtl="0">
              <a:spcBef>
                <a:spcPts val="0"/>
              </a:spcBef>
            </a:pPr>
            <a:r>
              <a:rPr lang="it"/>
              <a:t>Will be superficial over some bits.</a:t>
            </a:r>
          </a:p>
          <a:p>
            <a:pPr marL="457200" lvl="0" indent="-228600" rtl="0">
              <a:spcBef>
                <a:spcPts val="0"/>
              </a:spcBef>
            </a:pPr>
            <a:r>
              <a:rPr lang="it"/>
              <a:t>Understand the basic ideas behind good code</a:t>
            </a:r>
          </a:p>
          <a:p>
            <a:pPr marL="457200" lvl="0" indent="-228600">
              <a:spcBef>
                <a:spcPts val="0"/>
              </a:spcBef>
            </a:pPr>
            <a:r>
              <a:rPr lang="it"/>
              <a:t>Improve yourself, know what to expect when working for industry</a:t>
            </a:r>
          </a:p>
        </p:txBody>
      </p:sp>
      <p:sp>
        <p:nvSpPr>
          <p:cNvPr id="200" name="Shape 20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21</a:t>
            </a:fld>
            <a:endParaRPr lang="it"/>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Some feedback - Steve Linton</a:t>
            </a:r>
          </a:p>
        </p:txBody>
      </p:sp>
      <p:sp>
        <p:nvSpPr>
          <p:cNvPr id="206" name="Shape 20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38000"/>
              </a:lnSpc>
              <a:spcBef>
                <a:spcPts val="0"/>
              </a:spcBef>
              <a:spcAft>
                <a:spcPts val="0"/>
              </a:spcAft>
              <a:buClr>
                <a:schemeClr val="dk1"/>
              </a:buClr>
              <a:buSzPct val="61111"/>
              <a:buFont typeface="Arial"/>
              <a:buNone/>
            </a:pPr>
            <a:r>
              <a:rPr lang="it"/>
              <a:t>“Overall, you're good at getting the program to do what you want it to,</a:t>
            </a:r>
          </a:p>
          <a:p>
            <a:pPr lvl="0" rtl="0">
              <a:lnSpc>
                <a:spcPct val="138000"/>
              </a:lnSpc>
              <a:spcBef>
                <a:spcPts val="0"/>
              </a:spcBef>
              <a:spcAft>
                <a:spcPts val="0"/>
              </a:spcAft>
              <a:buClr>
                <a:schemeClr val="dk1"/>
              </a:buClr>
              <a:buSzPct val="61111"/>
              <a:buFont typeface="Arial"/>
              <a:buNone/>
            </a:pPr>
            <a:r>
              <a:rPr lang="it"/>
              <a:t>but that isn't the point (at least in the upper grade ranges where</a:t>
            </a:r>
          </a:p>
          <a:p>
            <a:pPr lvl="0" rtl="0">
              <a:lnSpc>
                <a:spcPct val="138000"/>
              </a:lnSpc>
              <a:spcBef>
                <a:spcPts val="0"/>
              </a:spcBef>
              <a:spcAft>
                <a:spcPts val="0"/>
              </a:spcAft>
              <a:buClr>
                <a:schemeClr val="dk1"/>
              </a:buClr>
              <a:buSzPct val="61111"/>
              <a:buFont typeface="Arial"/>
              <a:buNone/>
            </a:pPr>
            <a:r>
              <a:rPr lang="it"/>
              <a:t>you should be playing). </a:t>
            </a:r>
            <a:r>
              <a:rPr lang="it" b="1"/>
              <a:t>You should produce simple, clean code,</a:t>
            </a:r>
          </a:p>
          <a:p>
            <a:pPr lvl="0" rtl="0">
              <a:lnSpc>
                <a:spcPct val="138000"/>
              </a:lnSpc>
              <a:spcBef>
                <a:spcPts val="0"/>
              </a:spcBef>
              <a:spcAft>
                <a:spcPts val="0"/>
              </a:spcAft>
              <a:buClr>
                <a:schemeClr val="dk1"/>
              </a:buClr>
              <a:buSzPct val="61111"/>
              <a:buFont typeface="Arial"/>
              <a:buNone/>
            </a:pPr>
            <a:r>
              <a:rPr lang="it" b="1"/>
              <a:t>relevant comments, matching design and you should, always, always,</a:t>
            </a:r>
          </a:p>
          <a:p>
            <a:pPr lvl="0">
              <a:spcBef>
                <a:spcPts val="0"/>
              </a:spcBef>
              <a:buNone/>
            </a:pPr>
            <a:r>
              <a:rPr lang="it" b="1"/>
              <a:t>stick to the documented behaviour of interfaces.</a:t>
            </a:r>
            <a:r>
              <a:rPr lang="it"/>
              <a:t>”</a:t>
            </a:r>
          </a:p>
        </p:txBody>
      </p:sp>
      <p:sp>
        <p:nvSpPr>
          <p:cNvPr id="207" name="Shape 20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22</a:t>
            </a:fld>
            <a:endParaRPr lang="it"/>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Some feedback - Jan de Muijnck-Hughes</a:t>
            </a:r>
          </a:p>
        </p:txBody>
      </p:sp>
      <p:sp>
        <p:nvSpPr>
          <p:cNvPr id="213" name="Shape 213"/>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38000"/>
              </a:lnSpc>
              <a:spcBef>
                <a:spcPts val="0"/>
              </a:spcBef>
              <a:spcAft>
                <a:spcPts val="0"/>
              </a:spcAft>
              <a:buClr>
                <a:schemeClr val="dk1"/>
              </a:buClr>
              <a:buSzPct val="61111"/>
              <a:buFont typeface="Arial"/>
              <a:buNone/>
            </a:pPr>
            <a:r>
              <a:rPr lang="it"/>
              <a:t>“When submitting practicals, think of the poor marker who has to assess</a:t>
            </a:r>
          </a:p>
          <a:p>
            <a:pPr lvl="0" rtl="0">
              <a:lnSpc>
                <a:spcPct val="138000"/>
              </a:lnSpc>
              <a:spcBef>
                <a:spcPts val="0"/>
              </a:spcBef>
              <a:spcAft>
                <a:spcPts val="0"/>
              </a:spcAft>
              <a:buClr>
                <a:schemeClr val="dk1"/>
              </a:buClr>
              <a:buSzPct val="61111"/>
              <a:buFont typeface="Arial"/>
              <a:buNone/>
            </a:pPr>
            <a:r>
              <a:rPr lang="it"/>
              <a:t>your work. If you can make their life easier in presentation of your</a:t>
            </a:r>
          </a:p>
          <a:p>
            <a:pPr lvl="0" rtl="0">
              <a:lnSpc>
                <a:spcPct val="138000"/>
              </a:lnSpc>
              <a:spcBef>
                <a:spcPts val="0"/>
              </a:spcBef>
              <a:spcAft>
                <a:spcPts val="0"/>
              </a:spcAft>
              <a:buClr>
                <a:schemeClr val="dk1"/>
              </a:buClr>
              <a:buSzPct val="100000"/>
              <a:buFont typeface="Arial"/>
              <a:buNone/>
            </a:pPr>
            <a:r>
              <a:rPr lang="it"/>
              <a:t>work it can go a long way.”</a:t>
            </a:r>
          </a:p>
          <a:p>
            <a:pPr lvl="0">
              <a:spcBef>
                <a:spcPts val="0"/>
              </a:spcBef>
              <a:buNone/>
            </a:pPr>
            <a:endParaRPr/>
          </a:p>
        </p:txBody>
      </p:sp>
      <p:sp>
        <p:nvSpPr>
          <p:cNvPr id="214" name="Shape 21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23</a:t>
            </a:fld>
            <a:endParaRPr lang="it"/>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Some feedback - Mark-Jan Nederhof</a:t>
            </a:r>
          </a:p>
        </p:txBody>
      </p:sp>
      <p:sp>
        <p:nvSpPr>
          <p:cNvPr id="220" name="Shape 220"/>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38000"/>
              </a:lnSpc>
              <a:spcBef>
                <a:spcPts val="0"/>
              </a:spcBef>
              <a:spcAft>
                <a:spcPts val="0"/>
              </a:spcAft>
              <a:buClr>
                <a:schemeClr val="dk1"/>
              </a:buClr>
              <a:buSzPct val="61111"/>
              <a:buFont typeface="Arial"/>
              <a:buNone/>
            </a:pPr>
            <a:r>
              <a:rPr lang="it"/>
              <a:t>* Foremost, carefully read the specification of the assignment.</a:t>
            </a:r>
          </a:p>
          <a:p>
            <a:pPr lvl="0" rtl="0">
              <a:lnSpc>
                <a:spcPct val="138000"/>
              </a:lnSpc>
              <a:spcBef>
                <a:spcPts val="0"/>
              </a:spcBef>
              <a:spcAft>
                <a:spcPts val="0"/>
              </a:spcAft>
              <a:buClr>
                <a:schemeClr val="dk1"/>
              </a:buClr>
              <a:buSzPct val="61111"/>
              <a:buFont typeface="Arial"/>
              <a:buNone/>
            </a:pPr>
            <a:r>
              <a:rPr lang="it"/>
              <a:t>Creating software </a:t>
            </a:r>
            <a:r>
              <a:rPr lang="it" b="1"/>
              <a:t>to match specs is an important skill</a:t>
            </a:r>
            <a:r>
              <a:rPr lang="it"/>
              <a:t> in computer science.</a:t>
            </a:r>
          </a:p>
          <a:p>
            <a:pPr lvl="0" rtl="0">
              <a:spcBef>
                <a:spcPts val="0"/>
              </a:spcBef>
              <a:spcAft>
                <a:spcPts val="0"/>
              </a:spcAft>
              <a:buClr>
                <a:schemeClr val="dk1"/>
              </a:buClr>
              <a:buSzPct val="61111"/>
              <a:buFont typeface="Arial"/>
              <a:buNone/>
            </a:pPr>
            <a:endParaRPr/>
          </a:p>
          <a:p>
            <a:pPr lvl="0" rtl="0">
              <a:lnSpc>
                <a:spcPct val="138000"/>
              </a:lnSpc>
              <a:spcBef>
                <a:spcPts val="0"/>
              </a:spcBef>
              <a:spcAft>
                <a:spcPts val="0"/>
              </a:spcAft>
              <a:buClr>
                <a:schemeClr val="dk1"/>
              </a:buClr>
              <a:buSzPct val="61111"/>
              <a:buFont typeface="Arial"/>
              <a:buNone/>
            </a:pPr>
            <a:r>
              <a:rPr lang="it"/>
              <a:t>* Complexity is not something to strive for in programming.</a:t>
            </a:r>
          </a:p>
          <a:p>
            <a:pPr lvl="0" rtl="0">
              <a:lnSpc>
                <a:spcPct val="138000"/>
              </a:lnSpc>
              <a:spcBef>
                <a:spcPts val="0"/>
              </a:spcBef>
              <a:spcAft>
                <a:spcPts val="0"/>
              </a:spcAft>
              <a:buClr>
                <a:schemeClr val="dk1"/>
              </a:buClr>
              <a:buSzPct val="61111"/>
              <a:buFont typeface="Arial"/>
              <a:buNone/>
            </a:pPr>
            <a:r>
              <a:rPr lang="it"/>
              <a:t>If you can</a:t>
            </a:r>
            <a:r>
              <a:rPr lang="it" b="1"/>
              <a:t> solve a task in a simple way</a:t>
            </a:r>
            <a:r>
              <a:rPr lang="it"/>
              <a:t>, it is almost always better than solving it in a complex way.</a:t>
            </a:r>
          </a:p>
        </p:txBody>
      </p:sp>
      <p:sp>
        <p:nvSpPr>
          <p:cNvPr id="221" name="Shape 22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24</a:t>
            </a:fld>
            <a:endParaRPr lang="it"/>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Why good code matters</a:t>
            </a:r>
          </a:p>
        </p:txBody>
      </p:sp>
      <p:sp>
        <p:nvSpPr>
          <p:cNvPr id="227" name="Shape 227"/>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0"/>
              </a:spcBef>
            </a:pPr>
            <a:r>
              <a:rPr lang="it"/>
              <a:t>Your marker</a:t>
            </a:r>
          </a:p>
          <a:p>
            <a:pPr marL="457200" lvl="0" indent="-228600" rtl="0">
              <a:spcBef>
                <a:spcPts val="0"/>
              </a:spcBef>
            </a:pPr>
            <a:r>
              <a:rPr lang="it"/>
              <a:t>Yourself</a:t>
            </a:r>
          </a:p>
          <a:p>
            <a:pPr marL="457200" lvl="0" indent="-228600" rtl="0">
              <a:spcBef>
                <a:spcPts val="0"/>
              </a:spcBef>
            </a:pPr>
            <a:r>
              <a:rPr lang="it"/>
              <a:t>You are not alone</a:t>
            </a:r>
          </a:p>
          <a:p>
            <a:pPr marL="457200" lvl="0" indent="-228600" rtl="0">
              <a:spcBef>
                <a:spcPts val="0"/>
              </a:spcBef>
            </a:pPr>
            <a:r>
              <a:rPr lang="it"/>
              <a:t>Mantaining code</a:t>
            </a:r>
          </a:p>
          <a:p>
            <a:pPr marL="914400" lvl="1" indent="-228600" rtl="0">
              <a:spcBef>
                <a:spcPts val="0"/>
              </a:spcBef>
            </a:pPr>
            <a:r>
              <a:rPr lang="it"/>
              <a:t>agility -</a:t>
            </a:r>
            <a:r>
              <a:rPr lang="it">
                <a:solidFill>
                  <a:srgbClr val="FF0000"/>
                </a:solidFill>
              </a:rPr>
              <a:t> ability to adapt quickly to needs</a:t>
            </a:r>
          </a:p>
          <a:p>
            <a:pPr marL="914400" lvl="1" indent="-228600" rtl="0">
              <a:spcBef>
                <a:spcPts val="0"/>
              </a:spcBef>
            </a:pPr>
            <a:r>
              <a:rPr lang="it"/>
              <a:t>billions of lines of code (see Google, FB, etc)</a:t>
            </a:r>
          </a:p>
        </p:txBody>
      </p:sp>
      <p:sp>
        <p:nvSpPr>
          <p:cNvPr id="228" name="Shape 22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25</a:t>
            </a:fld>
            <a:endParaRPr lang="it"/>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it"/>
              <a:t>Why good code matters</a:t>
            </a:r>
          </a:p>
          <a:p>
            <a:pPr lvl="0">
              <a:spcBef>
                <a:spcPts val="0"/>
              </a:spcBef>
              <a:buNone/>
            </a:pPr>
            <a:endParaRPr/>
          </a:p>
        </p:txBody>
      </p:sp>
      <p:sp>
        <p:nvSpPr>
          <p:cNvPr id="234" name="Shape 234"/>
          <p:cNvSpPr txBox="1">
            <a:spLocks noGrp="1"/>
          </p:cNvSpPr>
          <p:nvPr>
            <p:ph type="body" idx="1"/>
          </p:nvPr>
        </p:nvSpPr>
        <p:spPr>
          <a:xfrm>
            <a:off x="311700" y="1152475"/>
            <a:ext cx="8520599" cy="3828899"/>
          </a:xfrm>
          <a:prstGeom prst="rect">
            <a:avLst/>
          </a:prstGeom>
        </p:spPr>
        <p:txBody>
          <a:bodyPr lIns="91425" tIns="91425" rIns="91425" bIns="91425" anchor="t" anchorCtr="0">
            <a:noAutofit/>
          </a:bodyPr>
          <a:lstStyle/>
          <a:p>
            <a:pPr lvl="0" rtl="0">
              <a:spcBef>
                <a:spcPts val="0"/>
              </a:spcBef>
              <a:buNone/>
            </a:pPr>
            <a:r>
              <a:rPr lang="it"/>
              <a:t>4 - </a:t>
            </a:r>
            <a:r>
              <a:rPr lang="it" b="1"/>
              <a:t>Code is like a poem;</a:t>
            </a:r>
            <a:r>
              <a:rPr lang="it"/>
              <a:t> it's not just something we write to reach some practical result. Sometimes people that are far from the Redis philosophy suggest using other code written by other authors (frequently in other languages) in order to implement something Redis currently lacks. But to us this is like if Shakespeare decided to end Enrico IV using the Paradiso from the Divina Commedia. </a:t>
            </a:r>
            <a:r>
              <a:rPr lang="it" b="1"/>
              <a:t>Is using any external code a bad idea? Not at all.</a:t>
            </a:r>
            <a:r>
              <a:rPr lang="it"/>
              <a:t> Like in "One Thousand and One Nights" smaller self contained stories are embedded in a bigger story, we'll be happy to use beautiful self contained libraries when needed. At the same time, when writing the Redis story we're trying to write smaller stories that will fit in to other code.</a:t>
            </a:r>
          </a:p>
          <a:p>
            <a:pPr lvl="0" rtl="0">
              <a:spcBef>
                <a:spcPts val="0"/>
              </a:spcBef>
              <a:buNone/>
            </a:pPr>
            <a:r>
              <a:rPr lang="it"/>
              <a:t>[ Antirez, Redis Manifesto ]</a:t>
            </a:r>
          </a:p>
          <a:p>
            <a:pPr lvl="0">
              <a:spcBef>
                <a:spcPts val="0"/>
              </a:spcBef>
              <a:buNone/>
            </a:pPr>
            <a:endParaRPr/>
          </a:p>
        </p:txBody>
      </p:sp>
      <p:sp>
        <p:nvSpPr>
          <p:cNvPr id="235" name="Shape 23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26</a:t>
            </a:fld>
            <a:endParaRPr lang="it"/>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Shape 240" descr="WTFs/m." title="WTFs/m."/>
          <p:cNvPicPr preferRelativeResize="0"/>
          <p:nvPr/>
        </p:nvPicPr>
        <p:blipFill>
          <a:blip r:embed="rId3">
            <a:alphaModFix/>
          </a:blip>
          <a:stretch>
            <a:fillRect/>
          </a:stretch>
        </p:blipFill>
        <p:spPr>
          <a:xfrm>
            <a:off x="187250" y="0"/>
            <a:ext cx="5460191" cy="5143500"/>
          </a:xfrm>
          <a:prstGeom prst="rect">
            <a:avLst/>
          </a:prstGeom>
          <a:noFill/>
          <a:ln>
            <a:noFill/>
          </a:ln>
        </p:spPr>
      </p:pic>
      <p:sp>
        <p:nvSpPr>
          <p:cNvPr id="241" name="Shape 241"/>
          <p:cNvSpPr txBox="1"/>
          <p:nvPr/>
        </p:nvSpPr>
        <p:spPr>
          <a:xfrm>
            <a:off x="5647450" y="4724250"/>
            <a:ext cx="3449399" cy="305400"/>
          </a:xfrm>
          <a:prstGeom prst="rect">
            <a:avLst/>
          </a:prstGeom>
          <a:noFill/>
          <a:ln>
            <a:noFill/>
          </a:ln>
        </p:spPr>
        <p:txBody>
          <a:bodyPr lIns="91425" tIns="91425" rIns="91425" bIns="91425" anchor="t" anchorCtr="0">
            <a:noAutofit/>
          </a:bodyPr>
          <a:lstStyle/>
          <a:p>
            <a:pPr lvl="0">
              <a:spcBef>
                <a:spcPts val="0"/>
              </a:spcBef>
              <a:buNone/>
            </a:pPr>
            <a:r>
              <a:rPr lang="it" sz="1200" u="sng">
                <a:solidFill>
                  <a:schemeClr val="hlink"/>
                </a:solidFill>
                <a:hlinkClick r:id="rId4"/>
              </a:rPr>
              <a:t>http://www.osnews.com/story/19266/WTFs_m</a:t>
            </a:r>
            <a:r>
              <a:rPr lang="it" sz="1200"/>
              <a:t> </a:t>
            </a:r>
          </a:p>
        </p:txBody>
      </p:sp>
      <p:sp>
        <p:nvSpPr>
          <p:cNvPr id="242" name="Shape 24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27</a:t>
            </a:fld>
            <a:endParaRPr lang="it"/>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sz="2400">
                <a:solidFill>
                  <a:srgbClr val="000000"/>
                </a:solidFill>
              </a:rPr>
              <a:t>What is Good Software?</a:t>
            </a:r>
            <a:r>
              <a:rPr lang="it" sz="1100">
                <a:solidFill>
                  <a:srgbClr val="000000"/>
                </a:solidFill>
              </a:rPr>
              <a:t> </a:t>
            </a:r>
          </a:p>
        </p:txBody>
      </p:sp>
      <p:sp>
        <p:nvSpPr>
          <p:cNvPr id="248" name="Shape 248"/>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600"/>
              </a:spcBef>
              <a:spcAft>
                <a:spcPts val="0"/>
              </a:spcAft>
              <a:buClr>
                <a:srgbClr val="5F5F5F"/>
              </a:buClr>
            </a:pPr>
            <a:r>
              <a:rPr lang="it">
                <a:solidFill>
                  <a:srgbClr val="5F5F5F"/>
                </a:solidFill>
              </a:rPr>
              <a:t>The software should deliver the required functionality and should be:</a:t>
            </a:r>
          </a:p>
          <a:p>
            <a:pPr marL="914400" lvl="1" indent="-228600" rtl="0">
              <a:spcBef>
                <a:spcPts val="600"/>
              </a:spcBef>
              <a:spcAft>
                <a:spcPts val="0"/>
              </a:spcAft>
              <a:buClr>
                <a:srgbClr val="5F5F5F"/>
              </a:buClr>
            </a:pPr>
            <a:r>
              <a:rPr lang="it">
                <a:solidFill>
                  <a:srgbClr val="5F5F5F"/>
                </a:solidFill>
              </a:rPr>
              <a:t>Delivered on time and on budget</a:t>
            </a:r>
          </a:p>
          <a:p>
            <a:pPr marL="914400" lvl="1" indent="-228600" rtl="0">
              <a:spcBef>
                <a:spcPts val="600"/>
              </a:spcBef>
              <a:spcAft>
                <a:spcPts val="0"/>
              </a:spcAft>
              <a:buClr>
                <a:srgbClr val="5F5F5F"/>
              </a:buClr>
            </a:pPr>
            <a:r>
              <a:rPr lang="it">
                <a:solidFill>
                  <a:srgbClr val="5F5F5F"/>
                </a:solidFill>
              </a:rPr>
              <a:t>Maintainable</a:t>
            </a:r>
          </a:p>
          <a:p>
            <a:pPr marL="914400" lvl="1" indent="-228600" rtl="0">
              <a:spcBef>
                <a:spcPts val="600"/>
              </a:spcBef>
              <a:spcAft>
                <a:spcPts val="0"/>
              </a:spcAft>
              <a:buClr>
                <a:srgbClr val="5F5F5F"/>
              </a:buClr>
            </a:pPr>
            <a:r>
              <a:rPr lang="it">
                <a:solidFill>
                  <a:srgbClr val="5F5F5F"/>
                </a:solidFill>
              </a:rPr>
              <a:t>Dependable</a:t>
            </a:r>
          </a:p>
          <a:p>
            <a:pPr marL="914400" lvl="1" indent="-228600" rtl="0">
              <a:spcBef>
                <a:spcPts val="600"/>
              </a:spcBef>
              <a:spcAft>
                <a:spcPts val="0"/>
              </a:spcAft>
              <a:buClr>
                <a:srgbClr val="5F5F5F"/>
              </a:buClr>
            </a:pPr>
            <a:r>
              <a:rPr lang="it">
                <a:solidFill>
                  <a:srgbClr val="5F5F5F"/>
                </a:solidFill>
              </a:rPr>
              <a:t>Secure</a:t>
            </a:r>
          </a:p>
          <a:p>
            <a:pPr marL="914400" lvl="1" indent="-228600" rtl="0">
              <a:spcBef>
                <a:spcPts val="600"/>
              </a:spcBef>
              <a:spcAft>
                <a:spcPts val="0"/>
              </a:spcAft>
              <a:buClr>
                <a:srgbClr val="5F5F5F"/>
              </a:buClr>
            </a:pPr>
            <a:r>
              <a:rPr lang="it">
                <a:solidFill>
                  <a:srgbClr val="5F5F5F"/>
                </a:solidFill>
              </a:rPr>
              <a:t>Efficient</a:t>
            </a:r>
          </a:p>
          <a:p>
            <a:pPr marL="914400" lvl="1" indent="-228600" rtl="0">
              <a:spcBef>
                <a:spcPts val="600"/>
              </a:spcBef>
              <a:spcAft>
                <a:spcPts val="0"/>
              </a:spcAft>
              <a:buClr>
                <a:srgbClr val="5F5F5F"/>
              </a:buClr>
            </a:pPr>
            <a:r>
              <a:rPr lang="it">
                <a:solidFill>
                  <a:srgbClr val="5F5F5F"/>
                </a:solidFill>
              </a:rPr>
              <a:t>Usable</a:t>
            </a:r>
          </a:p>
          <a:p>
            <a:pPr marL="914400" lvl="1" indent="-228600" rtl="0">
              <a:spcBef>
                <a:spcPts val="600"/>
              </a:spcBef>
              <a:spcAft>
                <a:spcPts val="0"/>
              </a:spcAft>
              <a:buClr>
                <a:srgbClr val="5F5F5F"/>
              </a:buClr>
            </a:pPr>
            <a:r>
              <a:rPr lang="it">
                <a:solidFill>
                  <a:srgbClr val="5F5F5F"/>
                </a:solidFill>
              </a:rPr>
              <a:t>Accepted by its users</a:t>
            </a:r>
          </a:p>
          <a:p>
            <a:pPr lvl="0" rtl="0">
              <a:spcBef>
                <a:spcPts val="600"/>
              </a:spcBef>
              <a:spcAft>
                <a:spcPts val="0"/>
              </a:spcAft>
              <a:buNone/>
            </a:pPr>
            <a:endParaRPr>
              <a:solidFill>
                <a:srgbClr val="5F5F5F"/>
              </a:solidFill>
            </a:endParaRPr>
          </a:p>
          <a:p>
            <a:pPr marL="457200" lvl="0" indent="-228600" rtl="0">
              <a:spcBef>
                <a:spcPts val="600"/>
              </a:spcBef>
              <a:spcAft>
                <a:spcPts val="0"/>
              </a:spcAft>
              <a:buClr>
                <a:srgbClr val="5F5F5F"/>
              </a:buClr>
            </a:pPr>
            <a:r>
              <a:rPr lang="it">
                <a:solidFill>
                  <a:srgbClr val="5F5F5F"/>
                </a:solidFill>
              </a:rPr>
              <a:t>Software engineering is concerned with producing the best possible software but this involves trade-offs.</a:t>
            </a:r>
          </a:p>
          <a:p>
            <a:pPr lvl="0">
              <a:spcBef>
                <a:spcPts val="0"/>
              </a:spcBef>
              <a:buNone/>
            </a:pPr>
            <a:endParaRPr/>
          </a:p>
        </p:txBody>
      </p:sp>
      <p:sp>
        <p:nvSpPr>
          <p:cNvPr id="249" name="Shape 2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28</a:t>
            </a:fld>
            <a:endParaRPr lang="it"/>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311700" y="445025"/>
            <a:ext cx="1166399" cy="572699"/>
          </a:xfrm>
          <a:prstGeom prst="rect">
            <a:avLst/>
          </a:prstGeom>
        </p:spPr>
        <p:txBody>
          <a:bodyPr lIns="91425" tIns="91425" rIns="91425" bIns="91425" anchor="t" anchorCtr="0">
            <a:noAutofit/>
          </a:bodyPr>
          <a:lstStyle/>
          <a:p>
            <a:pPr lvl="0">
              <a:spcBef>
                <a:spcPts val="0"/>
              </a:spcBef>
              <a:buNone/>
            </a:pPr>
            <a:r>
              <a:rPr lang="it"/>
              <a:t>ABC</a:t>
            </a:r>
          </a:p>
        </p:txBody>
      </p:sp>
      <p:sp>
        <p:nvSpPr>
          <p:cNvPr id="255" name="Shape 255"/>
          <p:cNvSpPr txBox="1"/>
          <p:nvPr/>
        </p:nvSpPr>
        <p:spPr>
          <a:xfrm>
            <a:off x="270150" y="4438675"/>
            <a:ext cx="8634299" cy="407700"/>
          </a:xfrm>
          <a:prstGeom prst="rect">
            <a:avLst/>
          </a:prstGeom>
          <a:noFill/>
          <a:ln>
            <a:noFill/>
          </a:ln>
        </p:spPr>
        <p:txBody>
          <a:bodyPr lIns="91425" tIns="91425" rIns="91425" bIns="91425" anchor="t" anchorCtr="0">
            <a:noAutofit/>
          </a:bodyPr>
          <a:lstStyle/>
          <a:p>
            <a:pPr lvl="0">
              <a:spcBef>
                <a:spcPts val="0"/>
              </a:spcBef>
              <a:buNone/>
            </a:pPr>
            <a:r>
              <a:rPr lang="it"/>
              <a:t>Credits to </a:t>
            </a:r>
            <a:r>
              <a:rPr lang="it" u="sng">
                <a:solidFill>
                  <a:schemeClr val="hlink"/>
                </a:solidFill>
                <a:hlinkClick r:id="rId3"/>
              </a:rPr>
              <a:t>https://medium.com/@davidbyttow/abc-always-be-coding-d5f8051afce2</a:t>
            </a:r>
            <a:r>
              <a:rPr lang="it"/>
              <a:t> </a:t>
            </a:r>
          </a:p>
        </p:txBody>
      </p:sp>
      <p:pic>
        <p:nvPicPr>
          <p:cNvPr id="256" name="Shape 256"/>
          <p:cNvPicPr preferRelativeResize="0"/>
          <p:nvPr/>
        </p:nvPicPr>
        <p:blipFill>
          <a:blip r:embed="rId4">
            <a:alphaModFix/>
          </a:blip>
          <a:stretch>
            <a:fillRect/>
          </a:stretch>
        </p:blipFill>
        <p:spPr>
          <a:xfrm>
            <a:off x="1737600" y="294975"/>
            <a:ext cx="7279900" cy="4003950"/>
          </a:xfrm>
          <a:prstGeom prst="rect">
            <a:avLst/>
          </a:prstGeom>
          <a:noFill/>
          <a:ln>
            <a:noFill/>
          </a:ln>
        </p:spPr>
      </p:pic>
      <p:sp>
        <p:nvSpPr>
          <p:cNvPr id="257" name="Shape 25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29</a:t>
            </a:fld>
            <a:endParaRPr lang="it"/>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UKIEPC (24th October)</a:t>
            </a:r>
          </a:p>
        </p:txBody>
      </p:sp>
      <p:sp>
        <p:nvSpPr>
          <p:cNvPr id="67" name="Shape 67"/>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0"/>
              </a:spcBef>
            </a:pPr>
            <a:r>
              <a:rPr lang="it"/>
              <a:t>UK &amp; Ireland Programming Contest</a:t>
            </a:r>
          </a:p>
          <a:p>
            <a:pPr marL="457200" lvl="0" indent="-228600" rtl="0">
              <a:spcBef>
                <a:spcPts val="0"/>
              </a:spcBef>
            </a:pPr>
            <a:r>
              <a:rPr lang="it"/>
              <a:t>Opened to everyone (from 1st years to PhD students to staff)</a:t>
            </a:r>
          </a:p>
          <a:p>
            <a:pPr marL="457200" lvl="0" indent="-228600">
              <a:spcBef>
                <a:spcPts val="0"/>
              </a:spcBef>
            </a:pPr>
            <a:r>
              <a:rPr lang="it"/>
              <a:t>This Saturday - practice sessions (check FB)</a:t>
            </a:r>
          </a:p>
        </p:txBody>
      </p:sp>
      <p:sp>
        <p:nvSpPr>
          <p:cNvPr id="68" name="Shape 6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3</a:t>
            </a:fld>
            <a:endParaRPr lang="it"/>
          </a:p>
        </p:txBody>
      </p:sp>
      <p:pic>
        <p:nvPicPr>
          <p:cNvPr id="69" name="Shape 69"/>
          <p:cNvPicPr preferRelativeResize="0"/>
          <p:nvPr/>
        </p:nvPicPr>
        <p:blipFill>
          <a:blip r:embed="rId3">
            <a:alphaModFix/>
          </a:blip>
          <a:stretch>
            <a:fillRect/>
          </a:stretch>
        </p:blipFill>
        <p:spPr>
          <a:xfrm>
            <a:off x="2498188" y="2356900"/>
            <a:ext cx="4147625" cy="2620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I want to be a better Computer Scientist</a:t>
            </a:r>
          </a:p>
        </p:txBody>
      </p:sp>
      <p:sp>
        <p:nvSpPr>
          <p:cNvPr id="263" name="Shape 263"/>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1000"/>
              </a:spcBef>
            </a:pPr>
            <a:r>
              <a:rPr lang="it"/>
              <a:t>Be passionate, stubborn, humble, and read-read-read!</a:t>
            </a:r>
          </a:p>
          <a:p>
            <a:pPr marL="457200" lvl="0" indent="-228600" rtl="0">
              <a:spcBef>
                <a:spcPts val="1000"/>
              </a:spcBef>
            </a:pPr>
            <a:r>
              <a:rPr lang="it"/>
              <a:t>Also, think out of the box :)</a:t>
            </a:r>
          </a:p>
          <a:p>
            <a:pPr marL="457200" lvl="0" indent="-228600" rtl="0">
              <a:spcBef>
                <a:spcPts val="1000"/>
              </a:spcBef>
            </a:pPr>
            <a:r>
              <a:rPr lang="it"/>
              <a:t>10k-hrs rule - </a:t>
            </a:r>
            <a:r>
              <a:rPr lang="it" u="sng">
                <a:solidFill>
                  <a:schemeClr val="accent5"/>
                </a:solidFill>
                <a:hlinkClick r:id="rId3"/>
              </a:rPr>
              <a:t>http://norvig.com/21-days.html</a:t>
            </a:r>
            <a:r>
              <a:rPr lang="it"/>
              <a:t>  </a:t>
            </a:r>
          </a:p>
        </p:txBody>
      </p:sp>
      <p:sp>
        <p:nvSpPr>
          <p:cNvPr id="264" name="Shape 26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30</a:t>
            </a:fld>
            <a:endParaRPr lang="it"/>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Shape 269" descr="Dennis Ritchie" title="Dennis Ritchie"/>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42650" y="98175"/>
            <a:ext cx="2227174" cy="2582224"/>
          </a:xfrm>
          <a:prstGeom prst="rect">
            <a:avLst/>
          </a:prstGeom>
          <a:noFill/>
          <a:ln>
            <a:noFill/>
          </a:ln>
        </p:spPr>
      </p:pic>
      <p:pic>
        <p:nvPicPr>
          <p:cNvPr id="270" name="Shape 270" descr="Bjarne Stroustrup" title="Bjarne Stroustrup"/>
          <p:cNvPicPr preferRelativeResize="0"/>
          <p:nvPr/>
        </p:nvPicPr>
        <p:blipFill>
          <a:blip r:embed="rId4">
            <a:alphaModFix/>
          </a:blip>
          <a:stretch>
            <a:fillRect/>
          </a:stretch>
        </p:blipFill>
        <p:spPr>
          <a:xfrm>
            <a:off x="172800" y="2775750"/>
            <a:ext cx="2964799" cy="2223599"/>
          </a:xfrm>
          <a:prstGeom prst="rect">
            <a:avLst/>
          </a:prstGeom>
          <a:noFill/>
          <a:ln>
            <a:noFill/>
          </a:ln>
        </p:spPr>
      </p:pic>
      <p:pic>
        <p:nvPicPr>
          <p:cNvPr id="271" name="Shape 271" descr="James Gosling" title="James Gosling"/>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5829874" y="93737"/>
            <a:ext cx="2575225" cy="2598093"/>
          </a:xfrm>
          <a:prstGeom prst="rect">
            <a:avLst/>
          </a:prstGeom>
          <a:noFill/>
          <a:ln>
            <a:noFill/>
          </a:ln>
        </p:spPr>
      </p:pic>
      <p:pic>
        <p:nvPicPr>
          <p:cNvPr id="272" name="Shape 272"/>
          <p:cNvPicPr preferRelativeResize="0"/>
          <p:nvPr/>
        </p:nvPicPr>
        <p:blipFill>
          <a:blip r:embed="rId6">
            <a:alphaModFix/>
          </a:blip>
          <a:stretch>
            <a:fillRect/>
          </a:stretch>
        </p:blipFill>
        <p:spPr>
          <a:xfrm>
            <a:off x="3696475" y="2772165"/>
            <a:ext cx="2133399" cy="2227184"/>
          </a:xfrm>
          <a:prstGeom prst="rect">
            <a:avLst/>
          </a:prstGeom>
          <a:noFill/>
          <a:ln>
            <a:noFill/>
          </a:ln>
        </p:spPr>
      </p:pic>
      <p:pic>
        <p:nvPicPr>
          <p:cNvPr id="273" name="Shape 273"/>
          <p:cNvPicPr preferRelativeResize="0"/>
          <p:nvPr/>
        </p:nvPicPr>
        <p:blipFill>
          <a:blip r:embed="rId7">
            <a:alphaModFix/>
          </a:blip>
          <a:stretch>
            <a:fillRect/>
          </a:stretch>
        </p:blipFill>
        <p:spPr>
          <a:xfrm>
            <a:off x="3479850" y="105162"/>
            <a:ext cx="1960525" cy="2575224"/>
          </a:xfrm>
          <a:prstGeom prst="rect">
            <a:avLst/>
          </a:prstGeom>
          <a:noFill/>
          <a:ln>
            <a:noFill/>
          </a:ln>
        </p:spPr>
      </p:pic>
      <p:pic>
        <p:nvPicPr>
          <p:cNvPr id="274" name="Shape 274"/>
          <p:cNvPicPr preferRelativeResize="0"/>
          <p:nvPr/>
        </p:nvPicPr>
        <p:blipFill>
          <a:blip r:embed="rId8">
            <a:alphaModFix/>
          </a:blip>
          <a:stretch>
            <a:fillRect/>
          </a:stretch>
        </p:blipFill>
        <p:spPr>
          <a:xfrm>
            <a:off x="6550575" y="2772175"/>
            <a:ext cx="2227175" cy="2227175"/>
          </a:xfrm>
          <a:prstGeom prst="rect">
            <a:avLst/>
          </a:prstGeom>
          <a:noFill/>
          <a:ln>
            <a:noFill/>
          </a:ln>
        </p:spPr>
      </p:pic>
      <p:sp>
        <p:nvSpPr>
          <p:cNvPr id="275" name="Shape 27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31</a:t>
            </a:fld>
            <a:endParaRPr lang="it"/>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Shape 280" descr="http://i.imgur.com/3FckcgF.png"/>
          <p:cNvPicPr preferRelativeResize="0"/>
          <p:nvPr/>
        </p:nvPicPr>
        <p:blipFill>
          <a:blip r:embed="rId3">
            <a:alphaModFix/>
          </a:blip>
          <a:stretch>
            <a:fillRect/>
          </a:stretch>
        </p:blipFill>
        <p:spPr>
          <a:xfrm>
            <a:off x="1617525" y="0"/>
            <a:ext cx="6328950" cy="4813574"/>
          </a:xfrm>
          <a:prstGeom prst="rect">
            <a:avLst/>
          </a:prstGeom>
          <a:noFill/>
          <a:ln>
            <a:noFill/>
          </a:ln>
        </p:spPr>
      </p:pic>
      <p:sp>
        <p:nvSpPr>
          <p:cNvPr id="281" name="Shape 28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32</a:t>
            </a:fld>
            <a:endParaRPr lang="it"/>
          </a:p>
        </p:txBody>
      </p:sp>
      <p:sp>
        <p:nvSpPr>
          <p:cNvPr id="282" name="Shape 282"/>
          <p:cNvSpPr txBox="1"/>
          <p:nvPr/>
        </p:nvSpPr>
        <p:spPr>
          <a:xfrm>
            <a:off x="385900" y="4725325"/>
            <a:ext cx="4969799" cy="269400"/>
          </a:xfrm>
          <a:prstGeom prst="rect">
            <a:avLst/>
          </a:prstGeom>
          <a:noFill/>
          <a:ln>
            <a:noFill/>
          </a:ln>
        </p:spPr>
        <p:txBody>
          <a:bodyPr lIns="91425" tIns="91425" rIns="91425" bIns="91425" anchor="t" anchorCtr="0">
            <a:noAutofit/>
          </a:bodyPr>
          <a:lstStyle/>
          <a:p>
            <a:pPr lvl="0">
              <a:spcBef>
                <a:spcPts val="0"/>
              </a:spcBef>
              <a:buNone/>
            </a:pPr>
            <a:r>
              <a:rPr lang="it" u="sng">
                <a:solidFill>
                  <a:schemeClr val="hlink"/>
                </a:solidFill>
                <a:hlinkClick r:id="rId4"/>
              </a:rPr>
              <a:t>http://mishadoff.com/blog/programming-digest-2/</a:t>
            </a:r>
            <a:r>
              <a:rPr lang="it"/>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Shape 287"/>
          <p:cNvPicPr preferRelativeResize="0"/>
          <p:nvPr/>
        </p:nvPicPr>
        <p:blipFill>
          <a:blip r:embed="rId3">
            <a:alphaModFix/>
          </a:blip>
          <a:stretch>
            <a:fillRect/>
          </a:stretch>
        </p:blipFill>
        <p:spPr>
          <a:xfrm>
            <a:off x="76200" y="385083"/>
            <a:ext cx="4469650" cy="4513891"/>
          </a:xfrm>
          <a:prstGeom prst="rect">
            <a:avLst/>
          </a:prstGeom>
          <a:noFill/>
          <a:ln>
            <a:noFill/>
          </a:ln>
        </p:spPr>
      </p:pic>
      <p:pic>
        <p:nvPicPr>
          <p:cNvPr id="288" name="Shape 288"/>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506700" y="1342135"/>
            <a:ext cx="4561101" cy="2734564"/>
          </a:xfrm>
          <a:prstGeom prst="rect">
            <a:avLst/>
          </a:prstGeom>
          <a:noFill/>
          <a:ln>
            <a:noFill/>
          </a:ln>
        </p:spPr>
      </p:pic>
      <p:sp>
        <p:nvSpPr>
          <p:cNvPr id="289" name="Shape 28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33</a:t>
            </a:fld>
            <a:endParaRPr lang="it"/>
          </a:p>
        </p:txBody>
      </p:sp>
      <p:sp>
        <p:nvSpPr>
          <p:cNvPr id="290" name="Shape 290"/>
          <p:cNvSpPr txBox="1"/>
          <p:nvPr/>
        </p:nvSpPr>
        <p:spPr>
          <a:xfrm>
            <a:off x="5397675" y="4711775"/>
            <a:ext cx="2808300" cy="245399"/>
          </a:xfrm>
          <a:prstGeom prst="rect">
            <a:avLst/>
          </a:prstGeom>
          <a:noFill/>
          <a:ln>
            <a:noFill/>
          </a:ln>
        </p:spPr>
        <p:txBody>
          <a:bodyPr lIns="91425" tIns="91425" rIns="91425" bIns="91425" anchor="t" anchorCtr="0">
            <a:noAutofit/>
          </a:bodyPr>
          <a:lstStyle/>
          <a:p>
            <a:pPr lvl="0">
              <a:spcBef>
                <a:spcPts val="0"/>
              </a:spcBef>
              <a:buNone/>
            </a:pPr>
            <a:r>
              <a:rPr lang="it" u="sng">
                <a:solidFill>
                  <a:schemeClr val="hlink"/>
                </a:solidFill>
                <a:hlinkClick r:id="rId5"/>
              </a:rPr>
              <a:t>http://pomodorotechnique.com/</a:t>
            </a:r>
            <a:r>
              <a:rPr lang="it"/>
              <a:t> </a:t>
            </a:r>
          </a:p>
        </p:txBody>
      </p:sp>
      <p:sp>
        <p:nvSpPr>
          <p:cNvPr id="291" name="Shape 291"/>
          <p:cNvSpPr txBox="1"/>
          <p:nvPr/>
        </p:nvSpPr>
        <p:spPr>
          <a:xfrm>
            <a:off x="5397675" y="4388450"/>
            <a:ext cx="2215499" cy="203700"/>
          </a:xfrm>
          <a:prstGeom prst="rect">
            <a:avLst/>
          </a:prstGeom>
          <a:noFill/>
          <a:ln>
            <a:noFill/>
          </a:ln>
        </p:spPr>
        <p:txBody>
          <a:bodyPr lIns="91425" tIns="91425" rIns="91425" bIns="91425" anchor="t" anchorCtr="0">
            <a:noAutofit/>
          </a:bodyPr>
          <a:lstStyle/>
          <a:p>
            <a:pPr lvl="0">
              <a:spcBef>
                <a:spcPts val="0"/>
              </a:spcBef>
              <a:buNone/>
            </a:pPr>
            <a:r>
              <a:rPr lang="it" u="sng">
                <a:solidFill>
                  <a:schemeClr val="hlink"/>
                </a:solidFill>
                <a:hlinkClick r:id="rId6"/>
              </a:rPr>
              <a:t>https://xkcd.com/1319/</a:t>
            </a:r>
            <a:r>
              <a:rPr lang="it"/>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Time management - Summary</a:t>
            </a:r>
          </a:p>
        </p:txBody>
      </p:sp>
      <p:sp>
        <p:nvSpPr>
          <p:cNvPr id="297" name="Shape 297"/>
          <p:cNvSpPr txBox="1"/>
          <p:nvPr/>
        </p:nvSpPr>
        <p:spPr>
          <a:xfrm>
            <a:off x="351950" y="1241375"/>
            <a:ext cx="8226300" cy="3523499"/>
          </a:xfrm>
          <a:prstGeom prst="rect">
            <a:avLst/>
          </a:prstGeom>
          <a:noFill/>
          <a:ln>
            <a:noFill/>
          </a:ln>
        </p:spPr>
        <p:txBody>
          <a:bodyPr lIns="91425" tIns="91425" rIns="91425" bIns="91425" anchor="t" anchorCtr="0">
            <a:noAutofit/>
          </a:bodyPr>
          <a:lstStyle/>
          <a:p>
            <a:pPr lvl="0" rtl="0">
              <a:spcBef>
                <a:spcPts val="0"/>
              </a:spcBef>
              <a:buNone/>
            </a:pPr>
            <a:r>
              <a:rPr lang="it" sz="1800">
                <a:solidFill>
                  <a:srgbClr val="5F5F5F"/>
                </a:solidFill>
              </a:rPr>
              <a:t>Different philosophies, different approaches, different techniques.</a:t>
            </a:r>
          </a:p>
          <a:p>
            <a:pPr lvl="0" rtl="0">
              <a:spcBef>
                <a:spcPts val="0"/>
              </a:spcBef>
              <a:buNone/>
            </a:pPr>
            <a:endParaRPr sz="1800">
              <a:solidFill>
                <a:srgbClr val="5F5F5F"/>
              </a:solidFill>
            </a:endParaRPr>
          </a:p>
          <a:p>
            <a:pPr lvl="0" rtl="0">
              <a:spcBef>
                <a:spcPts val="0"/>
              </a:spcBef>
              <a:buNone/>
            </a:pPr>
            <a:r>
              <a:rPr lang="it" sz="1800">
                <a:solidFill>
                  <a:srgbClr val="5F5F5F"/>
                </a:solidFill>
              </a:rPr>
              <a:t>All have:</a:t>
            </a:r>
          </a:p>
          <a:p>
            <a:pPr marL="457200" lvl="0" indent="-342900" rtl="0">
              <a:spcBef>
                <a:spcPts val="0"/>
              </a:spcBef>
              <a:buClr>
                <a:srgbClr val="5F5F5F"/>
              </a:buClr>
              <a:buSzPct val="100000"/>
              <a:buChar char="●"/>
            </a:pPr>
            <a:r>
              <a:rPr lang="it" sz="1800">
                <a:solidFill>
                  <a:srgbClr val="5F5F5F"/>
                </a:solidFill>
              </a:rPr>
              <a:t>Have breaks while working</a:t>
            </a:r>
          </a:p>
          <a:p>
            <a:pPr marL="457200" lvl="0" indent="-342900" rtl="0">
              <a:spcBef>
                <a:spcPts val="0"/>
              </a:spcBef>
              <a:buClr>
                <a:srgbClr val="5F5F5F"/>
              </a:buClr>
              <a:buSzPct val="100000"/>
              <a:buChar char="●"/>
            </a:pPr>
            <a:r>
              <a:rPr lang="it" sz="1800">
                <a:solidFill>
                  <a:srgbClr val="5F5F5F"/>
                </a:solidFill>
              </a:rPr>
              <a:t>Have a life too</a:t>
            </a:r>
          </a:p>
          <a:p>
            <a:pPr marL="457200" lvl="0" indent="-342900" rtl="0">
              <a:spcBef>
                <a:spcPts val="0"/>
              </a:spcBef>
              <a:buClr>
                <a:srgbClr val="5F5F5F"/>
              </a:buClr>
              <a:buSzPct val="100000"/>
              <a:buChar char="●"/>
            </a:pPr>
            <a:r>
              <a:rPr lang="it" sz="1800">
                <a:solidFill>
                  <a:srgbClr val="5F5F5F"/>
                </a:solidFill>
              </a:rPr>
              <a:t>Do not be afraid of getting it wrong</a:t>
            </a:r>
          </a:p>
          <a:p>
            <a:pPr lvl="0" rtl="0">
              <a:spcBef>
                <a:spcPts val="0"/>
              </a:spcBef>
              <a:buNone/>
            </a:pPr>
            <a:endParaRPr sz="1800">
              <a:solidFill>
                <a:srgbClr val="5F5F5F"/>
              </a:solidFill>
            </a:endParaRPr>
          </a:p>
          <a:p>
            <a:pPr lvl="0" rtl="0">
              <a:spcBef>
                <a:spcPts val="0"/>
              </a:spcBef>
              <a:buNone/>
            </a:pPr>
            <a:r>
              <a:rPr lang="it" sz="1800">
                <a:solidFill>
                  <a:srgbClr val="5F5F5F"/>
                </a:solidFill>
              </a:rPr>
              <a:t>Later Equals Never</a:t>
            </a:r>
          </a:p>
          <a:p>
            <a:pPr marL="0" lvl="0" indent="0">
              <a:spcBef>
                <a:spcPts val="0"/>
              </a:spcBef>
              <a:buNone/>
            </a:pPr>
            <a:r>
              <a:rPr lang="it" sz="1200" u="sng">
                <a:solidFill>
                  <a:srgbClr val="5F5F5F"/>
                </a:solidFill>
                <a:hlinkClick r:id="rId3"/>
              </a:rPr>
              <a:t>http://robertgreiner.com/2011/07/later-equals-never</a:t>
            </a:r>
            <a:r>
              <a:rPr lang="it" sz="1200">
                <a:solidFill>
                  <a:srgbClr val="5F5F5F"/>
                </a:solidFill>
              </a:rPr>
              <a:t>/   </a:t>
            </a:r>
          </a:p>
        </p:txBody>
      </p:sp>
      <p:sp>
        <p:nvSpPr>
          <p:cNvPr id="298" name="Shape 29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34</a:t>
            </a:fld>
            <a:endParaRPr lang="it"/>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Process Models</a:t>
            </a:r>
          </a:p>
        </p:txBody>
      </p:sp>
      <p:sp>
        <p:nvSpPr>
          <p:cNvPr id="304" name="Shape 304"/>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a:t>5 Minutes in Software Engineering techniques to go from requirements to code to product.</a:t>
            </a:r>
          </a:p>
          <a:p>
            <a:pPr marL="457200" lvl="0" indent="-228600" rtl="0">
              <a:spcBef>
                <a:spcPts val="0"/>
              </a:spcBef>
            </a:pPr>
            <a:r>
              <a:rPr lang="it"/>
              <a:t>Minimal Model (</a:t>
            </a:r>
            <a:r>
              <a:rPr lang="it" b="1">
                <a:solidFill>
                  <a:srgbClr val="FF0000"/>
                </a:solidFill>
              </a:rPr>
              <a:t>X</a:t>
            </a:r>
            <a:r>
              <a:rPr lang="it"/>
              <a:t>)</a:t>
            </a:r>
          </a:p>
          <a:p>
            <a:pPr marL="457200" lvl="0" indent="-228600" rtl="0">
              <a:spcBef>
                <a:spcPts val="0"/>
              </a:spcBef>
            </a:pPr>
            <a:r>
              <a:rPr lang="it"/>
              <a:t>Waterfall (w/wo feedback) (</a:t>
            </a:r>
            <a:r>
              <a:rPr lang="it" b="1">
                <a:solidFill>
                  <a:srgbClr val="FF0000"/>
                </a:solidFill>
              </a:rPr>
              <a:t>X</a:t>
            </a:r>
            <a:r>
              <a:rPr lang="it"/>
              <a:t>)</a:t>
            </a:r>
          </a:p>
          <a:p>
            <a:pPr marL="457200" lvl="0" indent="-228600" rtl="0">
              <a:spcBef>
                <a:spcPts val="0"/>
              </a:spcBef>
            </a:pPr>
            <a:r>
              <a:rPr lang="it"/>
              <a:t>Scrum (3rd year project) (</a:t>
            </a:r>
            <a:r>
              <a:rPr lang="it" b="1">
                <a:solidFill>
                  <a:srgbClr val="38761D"/>
                </a:solidFill>
              </a:rPr>
              <a:t>V</a:t>
            </a:r>
            <a:r>
              <a:rPr lang="it"/>
              <a:t>)</a:t>
            </a:r>
          </a:p>
          <a:p>
            <a:pPr marL="457200" lvl="0" indent="-228600" rtl="0">
              <a:spcBef>
                <a:spcPts val="0"/>
              </a:spcBef>
            </a:pPr>
            <a:r>
              <a:rPr lang="it"/>
              <a:t>Pair Programming (1st, 2nd year group projects) (</a:t>
            </a:r>
            <a:r>
              <a:rPr lang="it" b="1">
                <a:solidFill>
                  <a:srgbClr val="B45F06"/>
                </a:solidFill>
              </a:rPr>
              <a:t>?</a:t>
            </a:r>
            <a:r>
              <a:rPr lang="it"/>
              <a:t>)</a:t>
            </a:r>
          </a:p>
          <a:p>
            <a:pPr marL="457200" lvl="0" indent="-228600" rtl="0">
              <a:spcBef>
                <a:spcPts val="0"/>
              </a:spcBef>
            </a:pPr>
            <a:r>
              <a:rPr lang="it"/>
              <a:t>Etc.</a:t>
            </a:r>
          </a:p>
          <a:p>
            <a:pPr lvl="0" rtl="0">
              <a:spcBef>
                <a:spcPts val="0"/>
              </a:spcBef>
              <a:buNone/>
            </a:pPr>
            <a:r>
              <a:rPr lang="it"/>
              <a:t>Not all of these are good</a:t>
            </a:r>
          </a:p>
        </p:txBody>
      </p:sp>
      <p:sp>
        <p:nvSpPr>
          <p:cNvPr id="305" name="Shape 30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35</a:t>
            </a:fld>
            <a:endParaRPr lang="it"/>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Minimal Software Process Model</a:t>
            </a:r>
          </a:p>
        </p:txBody>
      </p:sp>
      <p:sp>
        <p:nvSpPr>
          <p:cNvPr id="311" name="Shape 311"/>
          <p:cNvSpPr txBox="1">
            <a:spLocks noGrp="1"/>
          </p:cNvSpPr>
          <p:nvPr>
            <p:ph type="body" idx="1"/>
          </p:nvPr>
        </p:nvSpPr>
        <p:spPr>
          <a:xfrm>
            <a:off x="311700" y="3996175"/>
            <a:ext cx="8520599" cy="572699"/>
          </a:xfrm>
          <a:prstGeom prst="rect">
            <a:avLst/>
          </a:prstGeom>
        </p:spPr>
        <p:txBody>
          <a:bodyPr lIns="91425" tIns="91425" rIns="91425" bIns="91425" anchor="t" anchorCtr="0">
            <a:noAutofit/>
          </a:bodyPr>
          <a:lstStyle/>
          <a:p>
            <a:pPr lvl="0" algn="r" rtl="0">
              <a:spcBef>
                <a:spcPts val="500"/>
              </a:spcBef>
              <a:spcAft>
                <a:spcPts val="0"/>
              </a:spcAft>
              <a:buClr>
                <a:schemeClr val="dk1"/>
              </a:buClr>
              <a:buSzPct val="61111"/>
              <a:buFont typeface="Arial"/>
              <a:buNone/>
            </a:pPr>
            <a:r>
              <a:rPr lang="it">
                <a:solidFill>
                  <a:srgbClr val="5F5F5F"/>
                </a:solidFill>
              </a:rPr>
              <a:t>Winston W. Royce,</a:t>
            </a:r>
          </a:p>
          <a:p>
            <a:pPr lvl="0" algn="r" rtl="0">
              <a:spcBef>
                <a:spcPts val="500"/>
              </a:spcBef>
              <a:spcAft>
                <a:spcPts val="0"/>
              </a:spcAft>
              <a:buClr>
                <a:schemeClr val="dk1"/>
              </a:buClr>
              <a:buSzPct val="61111"/>
              <a:buFont typeface="Arial"/>
              <a:buNone/>
            </a:pPr>
            <a:r>
              <a:rPr lang="it">
                <a:solidFill>
                  <a:srgbClr val="5F5F5F"/>
                </a:solidFill>
              </a:rPr>
              <a:t>Managing the Development of Large Software Systems</a:t>
            </a:r>
          </a:p>
          <a:p>
            <a:pPr lvl="0">
              <a:spcBef>
                <a:spcPts val="0"/>
              </a:spcBef>
              <a:buNone/>
            </a:pPr>
            <a:endParaRPr/>
          </a:p>
        </p:txBody>
      </p:sp>
      <p:pic>
        <p:nvPicPr>
          <p:cNvPr id="312" name="Shape 312"/>
          <p:cNvPicPr preferRelativeResize="0"/>
          <p:nvPr/>
        </p:nvPicPr>
        <p:blipFill>
          <a:blip r:embed="rId3">
            <a:alphaModFix/>
          </a:blip>
          <a:stretch>
            <a:fillRect/>
          </a:stretch>
        </p:blipFill>
        <p:spPr>
          <a:xfrm>
            <a:off x="2752600" y="1483800"/>
            <a:ext cx="2667000" cy="1819275"/>
          </a:xfrm>
          <a:prstGeom prst="rect">
            <a:avLst/>
          </a:prstGeom>
          <a:noFill/>
          <a:ln>
            <a:noFill/>
          </a:ln>
        </p:spPr>
      </p:pic>
      <p:sp>
        <p:nvSpPr>
          <p:cNvPr id="313" name="Shape 31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36</a:t>
            </a:fld>
            <a:endParaRPr lang="it"/>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The “Waterfall” Model - w/wo feedback </a:t>
            </a:r>
          </a:p>
        </p:txBody>
      </p:sp>
      <p:pic>
        <p:nvPicPr>
          <p:cNvPr id="319" name="Shape 319"/>
          <p:cNvPicPr preferRelativeResize="0"/>
          <p:nvPr/>
        </p:nvPicPr>
        <p:blipFill>
          <a:blip r:embed="rId3">
            <a:alphaModFix/>
          </a:blip>
          <a:stretch>
            <a:fillRect/>
          </a:stretch>
        </p:blipFill>
        <p:spPr>
          <a:xfrm>
            <a:off x="61725" y="1194525"/>
            <a:ext cx="4396575" cy="2822675"/>
          </a:xfrm>
          <a:prstGeom prst="rect">
            <a:avLst/>
          </a:prstGeom>
          <a:noFill/>
          <a:ln>
            <a:noFill/>
          </a:ln>
        </p:spPr>
      </p:pic>
      <p:pic>
        <p:nvPicPr>
          <p:cNvPr id="320" name="Shape 320"/>
          <p:cNvPicPr preferRelativeResize="0"/>
          <p:nvPr/>
        </p:nvPicPr>
        <p:blipFill>
          <a:blip r:embed="rId4">
            <a:alphaModFix/>
          </a:blip>
          <a:stretch>
            <a:fillRect/>
          </a:stretch>
        </p:blipFill>
        <p:spPr>
          <a:xfrm>
            <a:off x="4458300" y="1361637"/>
            <a:ext cx="4518574" cy="2791475"/>
          </a:xfrm>
          <a:prstGeom prst="rect">
            <a:avLst/>
          </a:prstGeom>
          <a:noFill/>
          <a:ln>
            <a:noFill/>
          </a:ln>
        </p:spPr>
      </p:pic>
      <p:sp>
        <p:nvSpPr>
          <p:cNvPr id="321" name="Shape 32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37</a:t>
            </a:fld>
            <a:endParaRPr lang="it"/>
          </a:p>
        </p:txBody>
      </p:sp>
      <p:sp>
        <p:nvSpPr>
          <p:cNvPr id="322" name="Shape 322"/>
          <p:cNvSpPr txBox="1"/>
          <p:nvPr/>
        </p:nvSpPr>
        <p:spPr>
          <a:xfrm>
            <a:off x="136900" y="4709875"/>
            <a:ext cx="8014800" cy="258000"/>
          </a:xfrm>
          <a:prstGeom prst="rect">
            <a:avLst/>
          </a:prstGeom>
          <a:noFill/>
          <a:ln>
            <a:noFill/>
          </a:ln>
        </p:spPr>
        <p:txBody>
          <a:bodyPr lIns="91425" tIns="91425" rIns="91425" bIns="91425" anchor="t" anchorCtr="0">
            <a:noAutofit/>
          </a:bodyPr>
          <a:lstStyle/>
          <a:p>
            <a:pPr lvl="0">
              <a:spcBef>
                <a:spcPts val="0"/>
              </a:spcBef>
              <a:buNone/>
            </a:pPr>
            <a:r>
              <a:rPr lang="it"/>
              <a:t>Paper </a:t>
            </a:r>
            <a:r>
              <a:rPr lang="it" u="sng">
                <a:solidFill>
                  <a:schemeClr val="hlink"/>
                </a:solidFill>
                <a:hlinkClick r:id="rId5"/>
              </a:rPr>
              <a:t>http://www.cs.umd.edu/class/spring2003/cmsc838p/Process/waterfall.pdf</a:t>
            </a:r>
            <a:r>
              <a:rPr lang="it"/>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Shape 327"/>
          <p:cNvPicPr preferRelativeResize="0"/>
          <p:nvPr/>
        </p:nvPicPr>
        <p:blipFill>
          <a:blip r:embed="rId3">
            <a:alphaModFix/>
          </a:blip>
          <a:stretch>
            <a:fillRect/>
          </a:stretch>
        </p:blipFill>
        <p:spPr>
          <a:xfrm>
            <a:off x="778400" y="41550"/>
            <a:ext cx="7522226" cy="4793674"/>
          </a:xfrm>
          <a:prstGeom prst="rect">
            <a:avLst/>
          </a:prstGeom>
          <a:noFill/>
          <a:ln>
            <a:noFill/>
          </a:ln>
        </p:spPr>
      </p:pic>
      <p:sp>
        <p:nvSpPr>
          <p:cNvPr id="328" name="Shape 32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38</a:t>
            </a:fld>
            <a:endParaRPr lang="it"/>
          </a:p>
        </p:txBody>
      </p:sp>
      <p:sp>
        <p:nvSpPr>
          <p:cNvPr id="329" name="Shape 329"/>
          <p:cNvSpPr txBox="1"/>
          <p:nvPr/>
        </p:nvSpPr>
        <p:spPr>
          <a:xfrm>
            <a:off x="834675" y="4759025"/>
            <a:ext cx="5667000" cy="257700"/>
          </a:xfrm>
          <a:prstGeom prst="rect">
            <a:avLst/>
          </a:prstGeom>
          <a:noFill/>
          <a:ln>
            <a:noFill/>
          </a:ln>
        </p:spPr>
        <p:txBody>
          <a:bodyPr lIns="91425" tIns="91425" rIns="91425" bIns="91425" anchor="t" anchorCtr="0">
            <a:noAutofit/>
          </a:bodyPr>
          <a:lstStyle/>
          <a:p>
            <a:pPr lvl="0">
              <a:spcBef>
                <a:spcPts val="0"/>
              </a:spcBef>
              <a:buNone/>
            </a:pPr>
            <a:r>
              <a:rPr lang="it"/>
              <a:t>Source </a:t>
            </a:r>
            <a:r>
              <a:rPr lang="it" u="sng">
                <a:solidFill>
                  <a:schemeClr val="hlink"/>
                </a:solidFill>
                <a:hlinkClick r:id="rId4"/>
              </a:rPr>
              <a:t>https://www.ics.ie/news/view/1653</a:t>
            </a:r>
            <a:r>
              <a:rPr lang="it"/>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Pair Programming</a:t>
            </a:r>
          </a:p>
        </p:txBody>
      </p:sp>
      <p:pic>
        <p:nvPicPr>
          <p:cNvPr id="335" name="Shape 335" descr="Extreme programming methodology xp development process flow pair programming Dilbert"/>
          <p:cNvPicPr preferRelativeResize="0"/>
          <p:nvPr/>
        </p:nvPicPr>
        <p:blipFill>
          <a:blip r:embed="rId3">
            <a:alphaModFix/>
          </a:blip>
          <a:stretch>
            <a:fillRect/>
          </a:stretch>
        </p:blipFill>
        <p:spPr>
          <a:xfrm>
            <a:off x="1015925" y="1528800"/>
            <a:ext cx="7326000" cy="2277925"/>
          </a:xfrm>
          <a:prstGeom prst="rect">
            <a:avLst/>
          </a:prstGeom>
          <a:noFill/>
          <a:ln>
            <a:noFill/>
          </a:ln>
        </p:spPr>
      </p:pic>
      <p:sp>
        <p:nvSpPr>
          <p:cNvPr id="336" name="Shape 336"/>
          <p:cNvSpPr txBox="1"/>
          <p:nvPr/>
        </p:nvSpPr>
        <p:spPr>
          <a:xfrm>
            <a:off x="528475" y="4750050"/>
            <a:ext cx="8141999" cy="393600"/>
          </a:xfrm>
          <a:prstGeom prst="rect">
            <a:avLst/>
          </a:prstGeom>
          <a:noFill/>
          <a:ln>
            <a:noFill/>
          </a:ln>
        </p:spPr>
        <p:txBody>
          <a:bodyPr lIns="91425" tIns="91425" rIns="91425" bIns="91425" anchor="t" anchorCtr="0">
            <a:noAutofit/>
          </a:bodyPr>
          <a:lstStyle/>
          <a:p>
            <a:pPr lvl="0">
              <a:spcBef>
                <a:spcPts val="0"/>
              </a:spcBef>
              <a:buNone/>
            </a:pPr>
            <a:r>
              <a:rPr lang="it" sz="1200"/>
              <a:t>Source: </a:t>
            </a:r>
            <a:r>
              <a:rPr lang="it" sz="1200" u="sng">
                <a:solidFill>
                  <a:schemeClr val="hlink"/>
                </a:solidFill>
                <a:hlinkClick r:id="rId4"/>
              </a:rPr>
              <a:t>http://techiejs.com/Blog/Post/Working-Agile-like-with-SCRUM-and-Extreme-Programming</a:t>
            </a:r>
            <a:r>
              <a:rPr lang="it" sz="1200"/>
              <a:t> </a:t>
            </a:r>
          </a:p>
        </p:txBody>
      </p:sp>
      <p:sp>
        <p:nvSpPr>
          <p:cNvPr id="337" name="Shape 33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39</a:t>
            </a:fld>
            <a:endParaRPr lang="it"/>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Tech-Fayre (23rd October)</a:t>
            </a:r>
          </a:p>
        </p:txBody>
      </p:sp>
      <p:sp>
        <p:nvSpPr>
          <p:cNvPr id="75" name="Shape 75"/>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0"/>
              </a:spcBef>
            </a:pPr>
            <a:r>
              <a:rPr lang="it"/>
              <a:t>Looking for Internships/Jobs?</a:t>
            </a:r>
          </a:p>
          <a:p>
            <a:pPr marL="457200" lvl="0" indent="-228600" rtl="0">
              <a:spcBef>
                <a:spcPts val="0"/>
              </a:spcBef>
            </a:pPr>
            <a:r>
              <a:rPr lang="it"/>
              <a:t>Many tech companies</a:t>
            </a:r>
          </a:p>
          <a:p>
            <a:pPr marL="457200" lvl="0" indent="-228600" rtl="0">
              <a:spcBef>
                <a:spcPts val="0"/>
              </a:spcBef>
            </a:pPr>
            <a:r>
              <a:rPr lang="it"/>
              <a:t>Where: Anges Blackhadder Hall</a:t>
            </a:r>
          </a:p>
          <a:p>
            <a:pPr marL="457200" lvl="0" indent="-228600">
              <a:spcBef>
                <a:spcPts val="0"/>
              </a:spcBef>
            </a:pPr>
            <a:r>
              <a:rPr lang="it"/>
              <a:t>Networking event following </a:t>
            </a:r>
          </a:p>
        </p:txBody>
      </p:sp>
      <p:sp>
        <p:nvSpPr>
          <p:cNvPr id="76" name="Shape 7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4</a:t>
            </a:fld>
            <a:endParaRPr lang="it"/>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Summary about SE Processes</a:t>
            </a:r>
          </a:p>
        </p:txBody>
      </p:sp>
      <p:sp>
        <p:nvSpPr>
          <p:cNvPr id="343" name="Shape 343"/>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0"/>
              </a:spcBef>
            </a:pPr>
            <a:r>
              <a:rPr lang="it"/>
              <a:t>Do you need to know all this stuff to be successful in my coursework? </a:t>
            </a:r>
          </a:p>
          <a:p>
            <a:pPr marL="914400" lvl="1" indent="-381000" rtl="0">
              <a:spcBef>
                <a:spcPts val="0"/>
              </a:spcBef>
              <a:buClr>
                <a:srgbClr val="FF0000"/>
              </a:buClr>
              <a:buSzPct val="100000"/>
            </a:pPr>
            <a:r>
              <a:rPr lang="it" sz="2400" b="1">
                <a:solidFill>
                  <a:srgbClr val="FF0000"/>
                </a:solidFill>
              </a:rPr>
              <a:t>NO</a:t>
            </a:r>
          </a:p>
          <a:p>
            <a:pPr marL="457200" lvl="0" indent="0" rtl="0">
              <a:spcBef>
                <a:spcPts val="0"/>
              </a:spcBef>
              <a:buNone/>
            </a:pPr>
            <a:endParaRPr sz="2400" b="1">
              <a:solidFill>
                <a:srgbClr val="FF0000"/>
              </a:solidFill>
            </a:endParaRPr>
          </a:p>
          <a:p>
            <a:pPr marL="457200" lvl="0" indent="-228600" rtl="0">
              <a:spcBef>
                <a:spcPts val="0"/>
              </a:spcBef>
            </a:pPr>
            <a:r>
              <a:rPr lang="it"/>
              <a:t>Be agile</a:t>
            </a:r>
          </a:p>
          <a:p>
            <a:pPr marL="457200" lvl="0" indent="-228600" rtl="0">
              <a:spcBef>
                <a:spcPts val="0"/>
              </a:spcBef>
            </a:pPr>
            <a:r>
              <a:rPr lang="it"/>
              <a:t>Listen to your client</a:t>
            </a:r>
          </a:p>
          <a:p>
            <a:pPr marL="457200" lvl="0" indent="-228600" rtl="0">
              <a:spcBef>
                <a:spcPts val="0"/>
              </a:spcBef>
            </a:pPr>
            <a:r>
              <a:rPr lang="it"/>
              <a:t>Use/Test your code</a:t>
            </a:r>
          </a:p>
          <a:p>
            <a:pPr marL="457200" lvl="0" indent="-228600" rtl="0">
              <a:spcBef>
                <a:spcPts val="0"/>
              </a:spcBef>
            </a:pPr>
            <a:r>
              <a:rPr lang="it"/>
              <a:t>Do not be afraid of changing your design/code</a:t>
            </a:r>
          </a:p>
          <a:p>
            <a:pPr marL="457200" lvl="0" indent="-228600">
              <a:spcBef>
                <a:spcPts val="0"/>
              </a:spcBef>
            </a:pPr>
            <a:r>
              <a:rPr lang="it"/>
              <a:t>Tradeoff between perfection and productivity</a:t>
            </a:r>
          </a:p>
        </p:txBody>
      </p:sp>
      <p:sp>
        <p:nvSpPr>
          <p:cNvPr id="344" name="Shape 34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40</a:t>
            </a:fld>
            <a:endParaRPr lang="it"/>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Shape 349"/>
          <p:cNvPicPr preferRelativeResize="0"/>
          <p:nvPr/>
        </p:nvPicPr>
        <p:blipFill>
          <a:blip r:embed="rId3">
            <a:alphaModFix/>
          </a:blip>
          <a:stretch>
            <a:fillRect/>
          </a:stretch>
        </p:blipFill>
        <p:spPr>
          <a:xfrm>
            <a:off x="1868648" y="666350"/>
            <a:ext cx="5053774" cy="3562900"/>
          </a:xfrm>
          <a:prstGeom prst="rect">
            <a:avLst/>
          </a:prstGeom>
          <a:noFill/>
          <a:ln>
            <a:noFill/>
          </a:ln>
        </p:spPr>
      </p:pic>
      <p:sp>
        <p:nvSpPr>
          <p:cNvPr id="350" name="Shape 35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41</a:t>
            </a:fld>
            <a:endParaRPr lang="it"/>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5-10 minutes of Common Mistakes in Java/C</a:t>
            </a:r>
          </a:p>
        </p:txBody>
      </p:sp>
      <p:sp>
        <p:nvSpPr>
          <p:cNvPr id="356" name="Shape 35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42</a:t>
            </a:fld>
            <a:endParaRPr lang="it"/>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Common Mistakes (Java) I</a:t>
            </a:r>
          </a:p>
        </p:txBody>
      </p:sp>
      <p:sp>
        <p:nvSpPr>
          <p:cNvPr id="362" name="Shape 36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it">
                <a:latin typeface="Consolas"/>
                <a:ea typeface="Consolas"/>
                <a:cs typeface="Consolas"/>
                <a:sym typeface="Consolas"/>
              </a:rPr>
              <a:t>public class StaticDemo</a:t>
            </a:r>
            <a:br>
              <a:rPr lang="it">
                <a:latin typeface="Consolas"/>
                <a:ea typeface="Consolas"/>
                <a:cs typeface="Consolas"/>
                <a:sym typeface="Consolas"/>
              </a:rPr>
            </a:br>
            <a:r>
              <a:rPr lang="it">
                <a:latin typeface="Consolas"/>
                <a:ea typeface="Consolas"/>
                <a:cs typeface="Consolas"/>
                <a:sym typeface="Consolas"/>
              </a:rPr>
              <a:t>{</a:t>
            </a:r>
            <a:br>
              <a:rPr lang="it">
                <a:latin typeface="Consolas"/>
                <a:ea typeface="Consolas"/>
                <a:cs typeface="Consolas"/>
                <a:sym typeface="Consolas"/>
              </a:rPr>
            </a:br>
            <a:r>
              <a:rPr lang="it">
                <a:latin typeface="Consolas"/>
                <a:ea typeface="Consolas"/>
                <a:cs typeface="Consolas"/>
                <a:sym typeface="Consolas"/>
              </a:rPr>
              <a:t>       public String my_member_variable = "somedata";</a:t>
            </a:r>
          </a:p>
          <a:p>
            <a:pPr lvl="0" rtl="0">
              <a:spcBef>
                <a:spcPts val="0"/>
              </a:spcBef>
              <a:buClr>
                <a:schemeClr val="dk1"/>
              </a:buClr>
              <a:buSzPct val="61111"/>
              <a:buFont typeface="Arial"/>
              <a:buNone/>
            </a:pPr>
            <a:r>
              <a:rPr lang="it">
                <a:latin typeface="Consolas"/>
                <a:ea typeface="Consolas"/>
                <a:cs typeface="Consolas"/>
                <a:sym typeface="Consolas"/>
              </a:rPr>
              <a:t>       public static void main (String args[])</a:t>
            </a:r>
            <a:br>
              <a:rPr lang="it">
                <a:latin typeface="Consolas"/>
                <a:ea typeface="Consolas"/>
                <a:cs typeface="Consolas"/>
                <a:sym typeface="Consolas"/>
              </a:rPr>
            </a:br>
            <a:r>
              <a:rPr lang="it">
                <a:latin typeface="Consolas"/>
                <a:ea typeface="Consolas"/>
                <a:cs typeface="Consolas"/>
                <a:sym typeface="Consolas"/>
              </a:rPr>
              <a:t>       {</a:t>
            </a:r>
            <a:br>
              <a:rPr lang="it">
                <a:latin typeface="Consolas"/>
                <a:ea typeface="Consolas"/>
                <a:cs typeface="Consolas"/>
                <a:sym typeface="Consolas"/>
              </a:rPr>
            </a:br>
            <a:r>
              <a:rPr lang="it">
                <a:latin typeface="Consolas"/>
                <a:ea typeface="Consolas"/>
                <a:cs typeface="Consolas"/>
                <a:sym typeface="Consolas"/>
              </a:rPr>
              <a:t>		</a:t>
            </a:r>
            <a:r>
              <a:rPr lang="it" b="1">
                <a:latin typeface="Consolas"/>
                <a:ea typeface="Consolas"/>
                <a:cs typeface="Consolas"/>
                <a:sym typeface="Consolas"/>
              </a:rPr>
              <a:t>// </a:t>
            </a:r>
            <a:r>
              <a:rPr lang="it" b="1">
                <a:solidFill>
                  <a:srgbClr val="FF0000"/>
                </a:solidFill>
                <a:latin typeface="Consolas"/>
                <a:ea typeface="Consolas"/>
                <a:cs typeface="Consolas"/>
                <a:sym typeface="Consolas"/>
              </a:rPr>
              <a:t>Access a non-static member from static method</a:t>
            </a:r>
            <a:r>
              <a:rPr lang="it">
                <a:solidFill>
                  <a:srgbClr val="FF0000"/>
                </a:solidFill>
                <a:latin typeface="Consolas"/>
                <a:ea typeface="Consolas"/>
                <a:cs typeface="Consolas"/>
                <a:sym typeface="Consolas"/>
              </a:rPr>
              <a:t/>
            </a:r>
            <a:br>
              <a:rPr lang="it">
                <a:solidFill>
                  <a:srgbClr val="FF0000"/>
                </a:solidFill>
                <a:latin typeface="Consolas"/>
                <a:ea typeface="Consolas"/>
                <a:cs typeface="Consolas"/>
                <a:sym typeface="Consolas"/>
              </a:rPr>
            </a:br>
            <a:r>
              <a:rPr lang="it">
                <a:latin typeface="Consolas"/>
                <a:ea typeface="Consolas"/>
                <a:cs typeface="Consolas"/>
                <a:sym typeface="Consolas"/>
              </a:rPr>
              <a:t>       System.out.println ("This generates a compiler error" +</a:t>
            </a:r>
            <a:br>
              <a:rPr lang="it">
                <a:latin typeface="Consolas"/>
                <a:ea typeface="Consolas"/>
                <a:cs typeface="Consolas"/>
                <a:sym typeface="Consolas"/>
              </a:rPr>
            </a:br>
            <a:r>
              <a:rPr lang="it">
                <a:latin typeface="Consolas"/>
                <a:ea typeface="Consolas"/>
                <a:cs typeface="Consolas"/>
                <a:sym typeface="Consolas"/>
              </a:rPr>
              <a:t>			my_member_variable );</a:t>
            </a:r>
            <a:br>
              <a:rPr lang="it">
                <a:latin typeface="Consolas"/>
                <a:ea typeface="Consolas"/>
                <a:cs typeface="Consolas"/>
                <a:sym typeface="Consolas"/>
              </a:rPr>
            </a:br>
            <a:r>
              <a:rPr lang="it">
                <a:latin typeface="Consolas"/>
                <a:ea typeface="Consolas"/>
                <a:cs typeface="Consolas"/>
                <a:sym typeface="Consolas"/>
              </a:rPr>
              <a:t>       }</a:t>
            </a:r>
            <a:br>
              <a:rPr lang="it">
                <a:latin typeface="Consolas"/>
                <a:ea typeface="Consolas"/>
                <a:cs typeface="Consolas"/>
                <a:sym typeface="Consolas"/>
              </a:rPr>
            </a:br>
            <a:r>
              <a:rPr lang="it">
                <a:latin typeface="Consolas"/>
                <a:ea typeface="Consolas"/>
                <a:cs typeface="Consolas"/>
                <a:sym typeface="Consolas"/>
              </a:rPr>
              <a:t>}</a:t>
            </a:r>
          </a:p>
          <a:p>
            <a:pPr lvl="0">
              <a:spcBef>
                <a:spcPts val="0"/>
              </a:spcBef>
              <a:buNone/>
            </a:pPr>
            <a:endParaRPr>
              <a:latin typeface="Consolas"/>
              <a:ea typeface="Consolas"/>
              <a:cs typeface="Consolas"/>
              <a:sym typeface="Consolas"/>
            </a:endParaRPr>
          </a:p>
        </p:txBody>
      </p:sp>
      <p:sp>
        <p:nvSpPr>
          <p:cNvPr id="363" name="Shape 36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43</a:t>
            </a:fld>
            <a:endParaRPr lang="it"/>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Common Mistakes (Java) II</a:t>
            </a:r>
          </a:p>
        </p:txBody>
      </p:sp>
      <p:sp>
        <p:nvSpPr>
          <p:cNvPr id="369" name="Shape 369"/>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it">
                <a:solidFill>
                  <a:srgbClr val="5F5F5F"/>
                </a:solidFill>
                <a:latin typeface="Consolas"/>
                <a:ea typeface="Consolas"/>
                <a:cs typeface="Consolas"/>
                <a:sym typeface="Consolas"/>
              </a:rPr>
              <a:t>public class MyWindowListener extends WindowAdapter {</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	// </a:t>
            </a:r>
            <a:r>
              <a:rPr lang="it">
                <a:solidFill>
                  <a:srgbClr val="FF0000"/>
                </a:solidFill>
                <a:latin typeface="Consolas"/>
                <a:ea typeface="Consolas"/>
                <a:cs typeface="Consolas"/>
                <a:sym typeface="Consolas"/>
              </a:rPr>
              <a:t>This should be WindowClose</a:t>
            </a:r>
            <a:r>
              <a:rPr lang="it" b="1">
                <a:solidFill>
                  <a:srgbClr val="FF0000"/>
                </a:solidFill>
                <a:latin typeface="Consolas"/>
                <a:ea typeface="Consolas"/>
                <a:cs typeface="Consolas"/>
                <a:sym typeface="Consolas"/>
              </a:rPr>
              <a:t>d</a:t>
            </a:r>
            <a:r>
              <a:rPr lang="it">
                <a:solidFill>
                  <a:srgbClr val="FF0000"/>
                </a:solidFill>
                <a:latin typeface="Consolas"/>
                <a:ea typeface="Consolas"/>
                <a:cs typeface="Consolas"/>
                <a:sym typeface="Consolas"/>
              </a:rPr>
              <a:t/>
            </a:r>
            <a:br>
              <a:rPr lang="it">
                <a:solidFill>
                  <a:srgbClr val="FF0000"/>
                </a:solidFill>
                <a:latin typeface="Consolas"/>
                <a:ea typeface="Consolas"/>
                <a:cs typeface="Consolas"/>
                <a:sym typeface="Consolas"/>
              </a:rPr>
            </a:br>
            <a:r>
              <a:rPr lang="it">
                <a:solidFill>
                  <a:srgbClr val="5F5F5F"/>
                </a:solidFill>
                <a:latin typeface="Consolas"/>
                <a:ea typeface="Consolas"/>
                <a:cs typeface="Consolas"/>
                <a:sym typeface="Consolas"/>
              </a:rPr>
              <a:t>	public void WindowClose(WindowEvent e) {</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		// Exit when user closes window</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		</a:t>
            </a:r>
            <a:r>
              <a:rPr lang="it">
                <a:solidFill>
                  <a:srgbClr val="FF0000"/>
                </a:solidFill>
                <a:latin typeface="Consolas"/>
                <a:ea typeface="Consolas"/>
                <a:cs typeface="Consolas"/>
                <a:sym typeface="Consolas"/>
              </a:rPr>
              <a:t>System.exit(0);</a:t>
            </a:r>
            <a:r>
              <a:rPr lang="it">
                <a:solidFill>
                  <a:srgbClr val="5F5F5F"/>
                </a:solidFill>
                <a:latin typeface="Consolas"/>
                <a:ea typeface="Consolas"/>
                <a:cs typeface="Consolas"/>
                <a:sym typeface="Consolas"/>
              </a:rPr>
              <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	}</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a:t>
            </a:r>
          </a:p>
          <a:p>
            <a:pPr lvl="0" rtl="0">
              <a:spcBef>
                <a:spcPts val="0"/>
              </a:spcBef>
              <a:buNone/>
            </a:pPr>
            <a:endParaRPr>
              <a:latin typeface="Consolas"/>
              <a:ea typeface="Consolas"/>
              <a:cs typeface="Consolas"/>
              <a:sym typeface="Consolas"/>
            </a:endParaRPr>
          </a:p>
        </p:txBody>
      </p:sp>
      <p:sp>
        <p:nvSpPr>
          <p:cNvPr id="370" name="Shape 37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it"/>
              <a:t>44</a:t>
            </a:fld>
            <a:endParaRPr lang="it"/>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Common Mistakes (Java) IV</a:t>
            </a:r>
          </a:p>
        </p:txBody>
      </p:sp>
      <p:sp>
        <p:nvSpPr>
          <p:cNvPr id="376" name="Shape 37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a:solidFill>
                  <a:srgbClr val="5F5F5F"/>
                </a:solidFill>
                <a:latin typeface="Consolas"/>
                <a:ea typeface="Consolas"/>
                <a:cs typeface="Consolas"/>
                <a:sym typeface="Consolas"/>
              </a:rPr>
              <a:t>{</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Connection dbConnection = initConnect();</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PreparedStatement query = c.preparedStatement(...);</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ResultSet resultSet = query.execute();</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a:t>
            </a:r>
          </a:p>
          <a:p>
            <a:pPr lvl="0" rtl="0">
              <a:spcBef>
                <a:spcPts val="0"/>
              </a:spcBef>
              <a:buNone/>
            </a:pPr>
            <a:r>
              <a:rPr lang="it">
                <a:solidFill>
                  <a:srgbClr val="5F5F5F"/>
                </a:solidFill>
                <a:latin typeface="Consolas"/>
                <a:ea typeface="Consolas"/>
                <a:cs typeface="Consolas"/>
                <a:sym typeface="Consolas"/>
              </a:rPr>
              <a:t>}</a:t>
            </a:r>
          </a:p>
          <a:p>
            <a:pPr lvl="0" rtl="0">
              <a:spcBef>
                <a:spcPts val="0"/>
              </a:spcBef>
              <a:buNone/>
            </a:pPr>
            <a:endParaRPr>
              <a:latin typeface="Consolas"/>
              <a:ea typeface="Consolas"/>
              <a:cs typeface="Consolas"/>
              <a:sym typeface="Consolas"/>
            </a:endParaRPr>
          </a:p>
        </p:txBody>
      </p:sp>
      <p:sp>
        <p:nvSpPr>
          <p:cNvPr id="377" name="Shape 37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it"/>
              <a:t>45</a:t>
            </a:fld>
            <a:endParaRPr lang="it"/>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Shape 38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Common Mistakes (Java) IV</a:t>
            </a:r>
          </a:p>
        </p:txBody>
      </p:sp>
      <p:sp>
        <p:nvSpPr>
          <p:cNvPr id="383" name="Shape 383"/>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a:solidFill>
                  <a:srgbClr val="5F5F5F"/>
                </a:solidFill>
                <a:latin typeface="Consolas"/>
                <a:ea typeface="Consolas"/>
                <a:cs typeface="Consolas"/>
                <a:sym typeface="Consolas"/>
              </a:rPr>
              <a:t>{</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Connection dbConnection = initConnect();</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PreparedStatement query = c.preparedStatement(...);</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ResultSet resultSet = query.execute();</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a:t>
            </a:r>
            <a:br>
              <a:rPr lang="it">
                <a:solidFill>
                  <a:srgbClr val="5F5F5F"/>
                </a:solidFill>
                <a:latin typeface="Consolas"/>
                <a:ea typeface="Consolas"/>
                <a:cs typeface="Consolas"/>
                <a:sym typeface="Consolas"/>
              </a:rPr>
            </a:br>
            <a:r>
              <a:rPr lang="it" b="1">
                <a:solidFill>
                  <a:srgbClr val="38761D"/>
                </a:solidFill>
                <a:latin typeface="Consolas"/>
                <a:ea typeface="Consolas"/>
                <a:cs typeface="Consolas"/>
                <a:sym typeface="Consolas"/>
              </a:rPr>
              <a:t>resultSet.close();</a:t>
            </a:r>
            <a:br>
              <a:rPr lang="it" b="1">
                <a:solidFill>
                  <a:srgbClr val="38761D"/>
                </a:solidFill>
                <a:latin typeface="Consolas"/>
                <a:ea typeface="Consolas"/>
                <a:cs typeface="Consolas"/>
                <a:sym typeface="Consolas"/>
              </a:rPr>
            </a:br>
            <a:r>
              <a:rPr lang="it" b="1">
                <a:solidFill>
                  <a:srgbClr val="38761D"/>
                </a:solidFill>
                <a:latin typeface="Consolas"/>
                <a:ea typeface="Consolas"/>
                <a:cs typeface="Consolas"/>
                <a:sym typeface="Consolas"/>
              </a:rPr>
              <a:t>query.close();</a:t>
            </a:r>
            <a:br>
              <a:rPr lang="it" b="1">
                <a:solidFill>
                  <a:srgbClr val="38761D"/>
                </a:solidFill>
                <a:latin typeface="Consolas"/>
                <a:ea typeface="Consolas"/>
                <a:cs typeface="Consolas"/>
                <a:sym typeface="Consolas"/>
              </a:rPr>
            </a:br>
            <a:r>
              <a:rPr lang="it" b="1">
                <a:solidFill>
                  <a:srgbClr val="38761D"/>
                </a:solidFill>
                <a:latin typeface="Consolas"/>
                <a:ea typeface="Consolas"/>
                <a:cs typeface="Consolas"/>
                <a:sym typeface="Consolas"/>
              </a:rPr>
              <a:t>dbConnection.close();</a:t>
            </a:r>
          </a:p>
          <a:p>
            <a:pPr lvl="0" rtl="0">
              <a:spcBef>
                <a:spcPts val="0"/>
              </a:spcBef>
              <a:buNone/>
            </a:pPr>
            <a:r>
              <a:rPr lang="it">
                <a:solidFill>
                  <a:srgbClr val="5F5F5F"/>
                </a:solidFill>
                <a:latin typeface="Consolas"/>
                <a:ea typeface="Consolas"/>
                <a:cs typeface="Consolas"/>
                <a:sym typeface="Consolas"/>
              </a:rPr>
              <a:t>}</a:t>
            </a:r>
          </a:p>
          <a:p>
            <a:pPr lvl="0" rtl="0">
              <a:spcBef>
                <a:spcPts val="0"/>
              </a:spcBef>
              <a:buNone/>
            </a:pPr>
            <a:endParaRPr>
              <a:latin typeface="Consolas"/>
              <a:ea typeface="Consolas"/>
              <a:cs typeface="Consolas"/>
              <a:sym typeface="Consolas"/>
            </a:endParaRPr>
          </a:p>
        </p:txBody>
      </p:sp>
      <p:sp>
        <p:nvSpPr>
          <p:cNvPr id="384" name="Shape 38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it"/>
              <a:t>46</a:t>
            </a:fld>
            <a:endParaRPr lang="it"/>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Common Mistakes (Java 7+) IV - AutoClosable</a:t>
            </a:r>
          </a:p>
        </p:txBody>
      </p:sp>
      <p:sp>
        <p:nvSpPr>
          <p:cNvPr id="390" name="Shape 390"/>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a:solidFill>
                  <a:srgbClr val="5F5F5F"/>
                </a:solidFill>
                <a:latin typeface="Consolas"/>
                <a:ea typeface="Consolas"/>
                <a:cs typeface="Consolas"/>
                <a:sym typeface="Consolas"/>
              </a:rPr>
              <a:t>try </a:t>
            </a:r>
            <a:r>
              <a:rPr lang="it">
                <a:solidFill>
                  <a:srgbClr val="38761D"/>
                </a:solidFill>
                <a:latin typeface="Consolas"/>
                <a:ea typeface="Consolas"/>
                <a:cs typeface="Consolas"/>
                <a:sym typeface="Consolas"/>
              </a:rPr>
              <a:t>(</a:t>
            </a:r>
            <a:br>
              <a:rPr lang="it">
                <a:solidFill>
                  <a:srgbClr val="38761D"/>
                </a:solidFill>
                <a:latin typeface="Consolas"/>
                <a:ea typeface="Consolas"/>
                <a:cs typeface="Consolas"/>
                <a:sym typeface="Consolas"/>
              </a:rPr>
            </a:br>
            <a:r>
              <a:rPr lang="it">
                <a:solidFill>
                  <a:srgbClr val="38761D"/>
                </a:solidFill>
                <a:latin typeface="Consolas"/>
                <a:ea typeface="Consolas"/>
                <a:cs typeface="Consolas"/>
                <a:sym typeface="Consolas"/>
              </a:rPr>
              <a:t>	Connection dbConnection = initConnect();</a:t>
            </a:r>
            <a:br>
              <a:rPr lang="it">
                <a:solidFill>
                  <a:srgbClr val="38761D"/>
                </a:solidFill>
                <a:latin typeface="Consolas"/>
                <a:ea typeface="Consolas"/>
                <a:cs typeface="Consolas"/>
                <a:sym typeface="Consolas"/>
              </a:rPr>
            </a:br>
            <a:r>
              <a:rPr lang="it">
                <a:solidFill>
                  <a:srgbClr val="38761D"/>
                </a:solidFill>
                <a:latin typeface="Consolas"/>
                <a:ea typeface="Consolas"/>
                <a:cs typeface="Consolas"/>
                <a:sym typeface="Consolas"/>
              </a:rPr>
              <a:t>	PreparedStatement query = c.preparedStatement(...);</a:t>
            </a:r>
            <a:br>
              <a:rPr lang="it">
                <a:solidFill>
                  <a:srgbClr val="38761D"/>
                </a:solidFill>
                <a:latin typeface="Consolas"/>
                <a:ea typeface="Consolas"/>
                <a:cs typeface="Consolas"/>
                <a:sym typeface="Consolas"/>
              </a:rPr>
            </a:br>
            <a:r>
              <a:rPr lang="it">
                <a:solidFill>
                  <a:srgbClr val="38761D"/>
                </a:solidFill>
                <a:latin typeface="Consolas"/>
                <a:ea typeface="Consolas"/>
                <a:cs typeface="Consolas"/>
                <a:sym typeface="Consolas"/>
              </a:rPr>
              <a:t>)</a:t>
            </a:r>
            <a:r>
              <a:rPr lang="it">
                <a:solidFill>
                  <a:srgbClr val="5F5F5F"/>
                </a:solidFill>
                <a:latin typeface="Consolas"/>
                <a:ea typeface="Consolas"/>
                <a:cs typeface="Consolas"/>
                <a:sym typeface="Consolas"/>
              </a:rPr>
              <a:t> {</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	// code</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	resultSet = query.execute();</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	// code</a:t>
            </a:r>
            <a:r>
              <a:rPr lang="it" b="1">
                <a:solidFill>
                  <a:srgbClr val="38761D"/>
                </a:solidFill>
                <a:latin typeface="Consolas"/>
                <a:ea typeface="Consolas"/>
                <a:cs typeface="Consolas"/>
                <a:sym typeface="Consolas"/>
              </a:rPr>
              <a:t/>
            </a:r>
            <a:br>
              <a:rPr lang="it" b="1">
                <a:solidFill>
                  <a:srgbClr val="38761D"/>
                </a:solidFill>
                <a:latin typeface="Consolas"/>
                <a:ea typeface="Consolas"/>
                <a:cs typeface="Consolas"/>
                <a:sym typeface="Consolas"/>
              </a:rPr>
            </a:br>
            <a:r>
              <a:rPr lang="it">
                <a:solidFill>
                  <a:srgbClr val="5F5F5F"/>
                </a:solidFill>
                <a:latin typeface="Consolas"/>
                <a:ea typeface="Consolas"/>
                <a:cs typeface="Consolas"/>
                <a:sym typeface="Consolas"/>
              </a:rPr>
              <a:t>} catch (...) {} </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finally {</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	if (resultSet != null) </a:t>
            </a:r>
            <a:r>
              <a:rPr lang="it" b="1">
                <a:solidFill>
                  <a:srgbClr val="38761D"/>
                </a:solidFill>
                <a:latin typeface="Consolas"/>
                <a:ea typeface="Consolas"/>
                <a:cs typeface="Consolas"/>
                <a:sym typeface="Consolas"/>
              </a:rPr>
              <a:t>resultSet.close();</a:t>
            </a:r>
          </a:p>
          <a:p>
            <a:pPr lvl="0" rtl="0">
              <a:spcBef>
                <a:spcPts val="0"/>
              </a:spcBef>
              <a:buNone/>
            </a:pPr>
            <a:r>
              <a:rPr lang="it">
                <a:solidFill>
                  <a:srgbClr val="5F5F5F"/>
                </a:solidFill>
                <a:latin typeface="Consolas"/>
                <a:ea typeface="Consolas"/>
                <a:cs typeface="Consolas"/>
                <a:sym typeface="Consolas"/>
              </a:rPr>
              <a:t>}</a:t>
            </a:r>
          </a:p>
          <a:p>
            <a:pPr lvl="0" rtl="0">
              <a:spcBef>
                <a:spcPts val="0"/>
              </a:spcBef>
              <a:buNone/>
            </a:pPr>
            <a:endParaRPr>
              <a:latin typeface="Consolas"/>
              <a:ea typeface="Consolas"/>
              <a:cs typeface="Consolas"/>
              <a:sym typeface="Consolas"/>
            </a:endParaRPr>
          </a:p>
        </p:txBody>
      </p:sp>
      <p:sp>
        <p:nvSpPr>
          <p:cNvPr id="391" name="Shape 39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it"/>
              <a:t>47</a:t>
            </a:fld>
            <a:endParaRPr lang="it"/>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Common Mistakes (Java) V</a:t>
            </a:r>
          </a:p>
        </p:txBody>
      </p:sp>
      <p:sp>
        <p:nvSpPr>
          <p:cNvPr id="397" name="Shape 397"/>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a:solidFill>
                  <a:srgbClr val="5F5F5F"/>
                </a:solidFill>
              </a:rPr>
              <a:t>= instead of ==</a:t>
            </a:r>
          </a:p>
          <a:p>
            <a:pPr lvl="0" rtl="0">
              <a:spcBef>
                <a:spcPts val="0"/>
              </a:spcBef>
              <a:buNone/>
            </a:pPr>
            <a:r>
              <a:rPr lang="it">
                <a:solidFill>
                  <a:srgbClr val="5F5F5F"/>
                </a:solidFill>
              </a:rPr>
              <a:t>== instead of equals</a:t>
            </a:r>
          </a:p>
          <a:p>
            <a:pPr lvl="0" rtl="0">
              <a:spcBef>
                <a:spcPts val="0"/>
              </a:spcBef>
              <a:buNone/>
            </a:pPr>
            <a:r>
              <a:rPr lang="it">
                <a:solidFill>
                  <a:srgbClr val="5F5F5F"/>
                </a:solidFill>
              </a:rPr>
              <a:t>by value (primitive) vs by reference (objects)</a:t>
            </a:r>
          </a:p>
        </p:txBody>
      </p:sp>
      <p:sp>
        <p:nvSpPr>
          <p:cNvPr id="398" name="Shape 39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it"/>
              <a:t>48</a:t>
            </a:fld>
            <a:endParaRPr lang="it"/>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Common Mistakes (C/Java) I</a:t>
            </a:r>
          </a:p>
        </p:txBody>
      </p:sp>
      <p:sp>
        <p:nvSpPr>
          <p:cNvPr id="404" name="Shape 404"/>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it">
                <a:solidFill>
                  <a:srgbClr val="5F5F5F"/>
                </a:solidFill>
                <a:latin typeface="Consolas"/>
                <a:ea typeface="Consolas"/>
                <a:cs typeface="Consolas"/>
                <a:sym typeface="Consolas"/>
              </a:rPr>
              <a:t>int x = 2;</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switch(x) {</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case 2:</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  printf("Two\n");</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case 3:</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  printf("Three\n");</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a:t>
            </a:r>
          </a:p>
          <a:p>
            <a:pPr lvl="0" rtl="0">
              <a:spcBef>
                <a:spcPts val="0"/>
              </a:spcBef>
              <a:buNone/>
            </a:pPr>
            <a:endParaRPr>
              <a:solidFill>
                <a:srgbClr val="5F5F5F"/>
              </a:solidFill>
              <a:latin typeface="Consolas"/>
              <a:ea typeface="Consolas"/>
              <a:cs typeface="Consolas"/>
              <a:sym typeface="Consolas"/>
            </a:endParaRPr>
          </a:p>
        </p:txBody>
      </p:sp>
      <p:sp>
        <p:nvSpPr>
          <p:cNvPr id="405" name="Shape 40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it"/>
              <a:t>49</a:t>
            </a:fld>
            <a:endParaRPr lang="it"/>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CodeCon (27th October)</a:t>
            </a:r>
          </a:p>
        </p:txBody>
      </p:sp>
      <p:sp>
        <p:nvSpPr>
          <p:cNvPr id="82" name="Shape 8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0"/>
              </a:spcBef>
            </a:pPr>
            <a:r>
              <a:rPr lang="it"/>
              <a:t>7 Universities in the UK Competing</a:t>
            </a:r>
          </a:p>
          <a:p>
            <a:pPr marL="457200" lvl="0" indent="-228600">
              <a:spcBef>
                <a:spcPts val="0"/>
              </a:spcBef>
            </a:pPr>
            <a:r>
              <a:rPr lang="it"/>
              <a:t>Registration </a:t>
            </a:r>
            <a:r>
              <a:rPr lang="it" u="sng">
                <a:solidFill>
                  <a:schemeClr val="hlink"/>
                </a:solidFill>
                <a:hlinkClick r:id="rId3"/>
              </a:rPr>
              <a:t>https://bloomberg-uk-codecon.eventbrite.co.uk/</a:t>
            </a:r>
            <a:r>
              <a:rPr lang="it"/>
              <a:t> </a:t>
            </a:r>
          </a:p>
        </p:txBody>
      </p:sp>
      <p:sp>
        <p:nvSpPr>
          <p:cNvPr id="83" name="Shape 8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5</a:t>
            </a:fld>
            <a:endParaRPr lang="it"/>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a:solidFill>
                  <a:srgbClr val="5F5F5F"/>
                </a:solidFill>
                <a:latin typeface="Consolas"/>
                <a:ea typeface="Consolas"/>
                <a:cs typeface="Consolas"/>
                <a:sym typeface="Consolas"/>
              </a:rPr>
              <a:t>int a[10]; // from 0 to 9, not to 10 (same in Java)</a:t>
            </a:r>
          </a:p>
          <a:p>
            <a:pPr lvl="0" rtl="0">
              <a:spcBef>
                <a:spcPts val="0"/>
              </a:spcBef>
              <a:buNone/>
            </a:pPr>
            <a:r>
              <a:rPr lang="it">
                <a:solidFill>
                  <a:srgbClr val="5F5F5F"/>
                </a:solidFill>
                <a:latin typeface="Consolas"/>
                <a:ea typeface="Consolas"/>
                <a:cs typeface="Consolas"/>
                <a:sym typeface="Consolas"/>
              </a:rPr>
              <a:t>char ch = 'A';     /* </a:t>
            </a:r>
            <a:r>
              <a:rPr lang="it" b="1">
                <a:solidFill>
                  <a:srgbClr val="38761D"/>
                </a:solidFill>
                <a:latin typeface="Consolas"/>
                <a:ea typeface="Consolas"/>
                <a:cs typeface="Consolas"/>
                <a:sym typeface="Consolas"/>
              </a:rPr>
              <a:t>correct</a:t>
            </a:r>
            <a:r>
              <a:rPr lang="it">
                <a:solidFill>
                  <a:srgbClr val="5F5F5F"/>
                </a:solidFill>
                <a:latin typeface="Consolas"/>
                <a:ea typeface="Consolas"/>
                <a:cs typeface="Consolas"/>
                <a:sym typeface="Consolas"/>
              </a:rPr>
              <a:t> */</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char ch = "A";     /* error   */</a:t>
            </a:r>
          </a:p>
          <a:p>
            <a:pPr lvl="0" rtl="0">
              <a:spcBef>
                <a:spcPts val="0"/>
              </a:spcBef>
              <a:buNone/>
            </a:pPr>
            <a:r>
              <a:rPr lang="it">
                <a:solidFill>
                  <a:srgbClr val="5F5F5F"/>
                </a:solidFill>
                <a:latin typeface="Consolas"/>
                <a:ea typeface="Consolas"/>
                <a:cs typeface="Consolas"/>
                <a:sym typeface="Consolas"/>
              </a:rPr>
              <a:t>const char * st = "A";     /* </a:t>
            </a:r>
            <a:r>
              <a:rPr lang="it" b="1">
                <a:solidFill>
                  <a:srgbClr val="38761D"/>
                </a:solidFill>
                <a:latin typeface="Consolas"/>
                <a:ea typeface="Consolas"/>
                <a:cs typeface="Consolas"/>
                <a:sym typeface="Consolas"/>
              </a:rPr>
              <a:t>correct</a:t>
            </a:r>
            <a:r>
              <a:rPr lang="it">
                <a:solidFill>
                  <a:srgbClr val="5F5F5F"/>
                </a:solidFill>
                <a:latin typeface="Consolas"/>
                <a:ea typeface="Consolas"/>
                <a:cs typeface="Consolas"/>
                <a:sym typeface="Consolas"/>
              </a:rPr>
              <a:t> */</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const char * st = 'A';     /* error   */</a:t>
            </a:r>
          </a:p>
          <a:p>
            <a:pPr lvl="0" rtl="0">
              <a:spcBef>
                <a:spcPts val="0"/>
              </a:spcBef>
              <a:buNone/>
            </a:pPr>
            <a:endParaRPr>
              <a:solidFill>
                <a:srgbClr val="5F5F5F"/>
              </a:solidFill>
              <a:latin typeface="Consolas"/>
              <a:ea typeface="Consolas"/>
              <a:cs typeface="Consolas"/>
              <a:sym typeface="Consolas"/>
            </a:endParaRPr>
          </a:p>
        </p:txBody>
      </p:sp>
      <p:sp>
        <p:nvSpPr>
          <p:cNvPr id="411" name="Shape 41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Common Mistakes (C) II</a:t>
            </a:r>
          </a:p>
        </p:txBody>
      </p:sp>
      <p:sp>
        <p:nvSpPr>
          <p:cNvPr id="412" name="Shape 4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it"/>
              <a:t>50</a:t>
            </a:fld>
            <a:endParaRPr lang="it"/>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Common Mistakes (C) III</a:t>
            </a:r>
          </a:p>
        </p:txBody>
      </p:sp>
      <p:sp>
        <p:nvSpPr>
          <p:cNvPr id="418" name="Shape 418"/>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a:solidFill>
                  <a:srgbClr val="5F5F5F"/>
                </a:solidFill>
                <a:latin typeface="Consolas"/>
                <a:ea typeface="Consolas"/>
                <a:cs typeface="Consolas"/>
                <a:sym typeface="Consolas"/>
              </a:rPr>
              <a:t>char st1[] = "abc";</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char st2[] = "abc";</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if ( st1 == st2 )</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  printf("Yes");</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else</a:t>
            </a:r>
            <a:br>
              <a:rPr lang="it">
                <a:solidFill>
                  <a:srgbClr val="5F5F5F"/>
                </a:solidFill>
                <a:latin typeface="Consolas"/>
                <a:ea typeface="Consolas"/>
                <a:cs typeface="Consolas"/>
                <a:sym typeface="Consolas"/>
              </a:rPr>
            </a:br>
            <a:r>
              <a:rPr lang="it">
                <a:solidFill>
                  <a:srgbClr val="5F5F5F"/>
                </a:solidFill>
                <a:latin typeface="Consolas"/>
                <a:ea typeface="Consolas"/>
                <a:cs typeface="Consolas"/>
                <a:sym typeface="Consolas"/>
              </a:rPr>
              <a:t>  printf("No");</a:t>
            </a:r>
          </a:p>
          <a:p>
            <a:pPr lvl="0" rtl="0">
              <a:spcBef>
                <a:spcPts val="0"/>
              </a:spcBef>
              <a:buNone/>
            </a:pPr>
            <a:endParaRPr>
              <a:solidFill>
                <a:srgbClr val="5F5F5F"/>
              </a:solidFill>
              <a:latin typeface="Consolas"/>
              <a:ea typeface="Consolas"/>
              <a:cs typeface="Consolas"/>
              <a:sym typeface="Consolas"/>
            </a:endParaRPr>
          </a:p>
        </p:txBody>
      </p:sp>
      <p:sp>
        <p:nvSpPr>
          <p:cNvPr id="419" name="Shape 4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it"/>
              <a:t>51</a:t>
            </a:fld>
            <a:endParaRPr lang="it"/>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Shape 424"/>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Common Mistakes (C) III</a:t>
            </a:r>
          </a:p>
        </p:txBody>
      </p:sp>
      <p:sp>
        <p:nvSpPr>
          <p:cNvPr id="425" name="Shape 425"/>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b="1">
                <a:solidFill>
                  <a:srgbClr val="38761D"/>
                </a:solidFill>
                <a:latin typeface="Consolas"/>
                <a:ea typeface="Consolas"/>
                <a:cs typeface="Consolas"/>
                <a:sym typeface="Consolas"/>
              </a:rPr>
              <a:t>if ( strcmp(st1,st2) == 0 )</a:t>
            </a:r>
            <a:br>
              <a:rPr lang="it" b="1">
                <a:solidFill>
                  <a:srgbClr val="38761D"/>
                </a:solidFill>
                <a:latin typeface="Consolas"/>
                <a:ea typeface="Consolas"/>
                <a:cs typeface="Consolas"/>
                <a:sym typeface="Consolas"/>
              </a:rPr>
            </a:br>
            <a:r>
              <a:rPr lang="it" b="1">
                <a:solidFill>
                  <a:srgbClr val="38761D"/>
                </a:solidFill>
                <a:latin typeface="Consolas"/>
                <a:ea typeface="Consolas"/>
                <a:cs typeface="Consolas"/>
                <a:sym typeface="Consolas"/>
              </a:rPr>
              <a:t>  printf("Yes");</a:t>
            </a:r>
            <a:br>
              <a:rPr lang="it" b="1">
                <a:solidFill>
                  <a:srgbClr val="38761D"/>
                </a:solidFill>
                <a:latin typeface="Consolas"/>
                <a:ea typeface="Consolas"/>
                <a:cs typeface="Consolas"/>
                <a:sym typeface="Consolas"/>
              </a:rPr>
            </a:br>
            <a:r>
              <a:rPr lang="it" b="1">
                <a:solidFill>
                  <a:srgbClr val="38761D"/>
                </a:solidFill>
                <a:latin typeface="Consolas"/>
                <a:ea typeface="Consolas"/>
                <a:cs typeface="Consolas"/>
                <a:sym typeface="Consolas"/>
              </a:rPr>
              <a:t>else</a:t>
            </a:r>
            <a:br>
              <a:rPr lang="it" b="1">
                <a:solidFill>
                  <a:srgbClr val="38761D"/>
                </a:solidFill>
                <a:latin typeface="Consolas"/>
                <a:ea typeface="Consolas"/>
                <a:cs typeface="Consolas"/>
                <a:sym typeface="Consolas"/>
              </a:rPr>
            </a:br>
            <a:r>
              <a:rPr lang="it" b="1">
                <a:solidFill>
                  <a:srgbClr val="38761D"/>
                </a:solidFill>
                <a:latin typeface="Consolas"/>
                <a:ea typeface="Consolas"/>
                <a:cs typeface="Consolas"/>
                <a:sym typeface="Consolas"/>
              </a:rPr>
              <a:t>  printf("No");</a:t>
            </a:r>
          </a:p>
          <a:p>
            <a:pPr lvl="0" rtl="0">
              <a:spcBef>
                <a:spcPts val="0"/>
              </a:spcBef>
              <a:buNone/>
            </a:pPr>
            <a:endParaRPr>
              <a:solidFill>
                <a:srgbClr val="5F5F5F"/>
              </a:solidFill>
              <a:latin typeface="Consolas"/>
              <a:ea typeface="Consolas"/>
              <a:cs typeface="Consolas"/>
              <a:sym typeface="Consolas"/>
            </a:endParaRPr>
          </a:p>
          <a:p>
            <a:pPr lvl="0" rtl="0">
              <a:spcBef>
                <a:spcPts val="0"/>
              </a:spcBef>
              <a:buNone/>
            </a:pPr>
            <a:endParaRPr>
              <a:solidFill>
                <a:srgbClr val="5F5F5F"/>
              </a:solidFill>
              <a:latin typeface="Consolas"/>
              <a:ea typeface="Consolas"/>
              <a:cs typeface="Consolas"/>
              <a:sym typeface="Consolas"/>
            </a:endParaRPr>
          </a:p>
          <a:p>
            <a:pPr lvl="0" rtl="0">
              <a:spcBef>
                <a:spcPts val="0"/>
              </a:spcBef>
              <a:buNone/>
            </a:pPr>
            <a:endParaRPr>
              <a:solidFill>
                <a:srgbClr val="5F5F5F"/>
              </a:solidFill>
              <a:latin typeface="Consolas"/>
              <a:ea typeface="Consolas"/>
              <a:cs typeface="Consolas"/>
              <a:sym typeface="Consolas"/>
            </a:endParaRPr>
          </a:p>
          <a:p>
            <a:pPr lvl="0" rtl="0">
              <a:spcBef>
                <a:spcPts val="0"/>
              </a:spcBef>
              <a:buNone/>
            </a:pPr>
            <a:endParaRPr>
              <a:solidFill>
                <a:srgbClr val="5F5F5F"/>
              </a:solidFill>
              <a:latin typeface="Consolas"/>
              <a:ea typeface="Consolas"/>
              <a:cs typeface="Consolas"/>
              <a:sym typeface="Consolas"/>
            </a:endParaRPr>
          </a:p>
        </p:txBody>
      </p:sp>
      <p:sp>
        <p:nvSpPr>
          <p:cNvPr id="426" name="Shape 42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it"/>
              <a:t>52</a:t>
            </a:fld>
            <a:endParaRPr lang="it"/>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38000"/>
              </a:lnSpc>
              <a:spcBef>
                <a:spcPts val="0"/>
              </a:spcBef>
              <a:spcAft>
                <a:spcPts val="0"/>
              </a:spcAft>
              <a:buNone/>
            </a:pPr>
            <a:r>
              <a:rPr lang="it" sz="1600"/>
              <a:t>“</a:t>
            </a:r>
            <a:r>
              <a:rPr lang="it" sz="1600" b="1"/>
              <a:t>Don't judge people based on code.</a:t>
            </a:r>
            <a:r>
              <a:rPr lang="it" sz="1600"/>
              <a:t> You don't know under what conditions the code was written, there was likely an idiot manager forcing the developer to compromise.” </a:t>
            </a:r>
          </a:p>
          <a:p>
            <a:pPr lvl="0" rtl="0">
              <a:lnSpc>
                <a:spcPct val="138000"/>
              </a:lnSpc>
              <a:spcBef>
                <a:spcPts val="0"/>
              </a:spcBef>
              <a:spcAft>
                <a:spcPts val="0"/>
              </a:spcAft>
              <a:buNone/>
            </a:pPr>
            <a:r>
              <a:rPr lang="it" sz="1600"/>
              <a:t>(A. O’Lenskie - Adobe)</a:t>
            </a:r>
          </a:p>
          <a:p>
            <a:pPr lvl="0" rtl="0">
              <a:lnSpc>
                <a:spcPct val="138000"/>
              </a:lnSpc>
              <a:spcBef>
                <a:spcPts val="0"/>
              </a:spcBef>
              <a:spcAft>
                <a:spcPts val="0"/>
              </a:spcAft>
              <a:buNone/>
            </a:pPr>
            <a:endParaRPr sz="1600"/>
          </a:p>
          <a:p>
            <a:pPr lvl="0" rtl="0">
              <a:lnSpc>
                <a:spcPct val="138000"/>
              </a:lnSpc>
              <a:spcBef>
                <a:spcPts val="0"/>
              </a:spcBef>
              <a:spcAft>
                <a:spcPts val="0"/>
              </a:spcAft>
              <a:buNone/>
            </a:pPr>
            <a:r>
              <a:rPr lang="it" sz="1600"/>
              <a:t>“I think choosing technology/platforms wisely is quite a big one. Also timing is important.” </a:t>
            </a:r>
          </a:p>
          <a:p>
            <a:pPr lvl="0" rtl="0">
              <a:lnSpc>
                <a:spcPct val="138000"/>
              </a:lnSpc>
              <a:spcBef>
                <a:spcPts val="0"/>
              </a:spcBef>
              <a:spcAft>
                <a:spcPts val="0"/>
              </a:spcAft>
              <a:buNone/>
            </a:pPr>
            <a:r>
              <a:rPr lang="it" sz="1600"/>
              <a:t>(N. Moore - Adobe)</a:t>
            </a:r>
          </a:p>
          <a:p>
            <a:pPr lvl="0" rtl="0">
              <a:lnSpc>
                <a:spcPct val="138000"/>
              </a:lnSpc>
              <a:spcBef>
                <a:spcPts val="0"/>
              </a:spcBef>
              <a:spcAft>
                <a:spcPts val="0"/>
              </a:spcAft>
              <a:buNone/>
            </a:pPr>
            <a:endParaRPr sz="1600"/>
          </a:p>
          <a:p>
            <a:pPr lvl="0" rtl="0">
              <a:lnSpc>
                <a:spcPct val="138000"/>
              </a:lnSpc>
              <a:spcBef>
                <a:spcPts val="0"/>
              </a:spcBef>
              <a:spcAft>
                <a:spcPts val="0"/>
              </a:spcAft>
              <a:buNone/>
            </a:pPr>
            <a:r>
              <a:rPr lang="it" sz="1600"/>
              <a:t>“I think for early students,</a:t>
            </a:r>
            <a:r>
              <a:rPr lang="it" sz="1600" b="1"/>
              <a:t> the most important thing is to try to make their program compile and run</a:t>
            </a:r>
            <a:r>
              <a:rPr lang="it" sz="1600"/>
              <a:t> (so they can test it) as early as possible, </a:t>
            </a:r>
            <a:r>
              <a:rPr lang="it" sz="1600" b="1"/>
              <a:t>then keep iterating by adding small features and retesting.</a:t>
            </a:r>
            <a:r>
              <a:rPr lang="it" sz="1600"/>
              <a:t>” </a:t>
            </a:r>
            <a:br>
              <a:rPr lang="it" sz="1600"/>
            </a:br>
            <a:r>
              <a:rPr lang="it" sz="1600"/>
              <a:t>(C. Jefferson - St Andrews)</a:t>
            </a:r>
          </a:p>
        </p:txBody>
      </p:sp>
      <p:sp>
        <p:nvSpPr>
          <p:cNvPr id="432" name="Shape 43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What the experts say</a:t>
            </a:r>
          </a:p>
        </p:txBody>
      </p:sp>
      <p:sp>
        <p:nvSpPr>
          <p:cNvPr id="433" name="Shape 43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53</a:t>
            </a:fld>
            <a:endParaRPr lang="it"/>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Know the basics</a:t>
            </a:r>
          </a:p>
        </p:txBody>
      </p:sp>
      <p:pic>
        <p:nvPicPr>
          <p:cNvPr id="439" name="Shape 439"/>
          <p:cNvPicPr preferRelativeResize="0"/>
          <p:nvPr/>
        </p:nvPicPr>
        <p:blipFill>
          <a:blip r:embed="rId3">
            <a:alphaModFix/>
          </a:blip>
          <a:stretch>
            <a:fillRect/>
          </a:stretch>
        </p:blipFill>
        <p:spPr>
          <a:xfrm>
            <a:off x="1798350" y="2567925"/>
            <a:ext cx="7189049" cy="2370450"/>
          </a:xfrm>
          <a:prstGeom prst="rect">
            <a:avLst/>
          </a:prstGeom>
          <a:noFill/>
          <a:ln>
            <a:noFill/>
          </a:ln>
        </p:spPr>
      </p:pic>
      <p:sp>
        <p:nvSpPr>
          <p:cNvPr id="440" name="Shape 440"/>
          <p:cNvSpPr txBox="1"/>
          <p:nvPr/>
        </p:nvSpPr>
        <p:spPr>
          <a:xfrm>
            <a:off x="299800" y="1207325"/>
            <a:ext cx="3557399" cy="1684199"/>
          </a:xfrm>
          <a:prstGeom prst="rect">
            <a:avLst/>
          </a:prstGeom>
          <a:noFill/>
          <a:ln>
            <a:noFill/>
          </a:ln>
        </p:spPr>
        <p:txBody>
          <a:bodyPr lIns="91425" tIns="91425" rIns="91425" bIns="91425" anchor="t" anchorCtr="0">
            <a:noAutofit/>
          </a:bodyPr>
          <a:lstStyle/>
          <a:p>
            <a:pPr marL="457200" lvl="0" indent="-228600" rtl="0">
              <a:spcBef>
                <a:spcPts val="0"/>
              </a:spcBef>
              <a:buChar char="●"/>
            </a:pPr>
            <a:r>
              <a:rPr lang="it"/>
              <a:t>Primitives</a:t>
            </a:r>
          </a:p>
          <a:p>
            <a:pPr marL="457200" lvl="0" indent="-228600" rtl="0">
              <a:spcBef>
                <a:spcPts val="0"/>
              </a:spcBef>
              <a:buChar char="●"/>
            </a:pPr>
            <a:r>
              <a:rPr lang="it"/>
              <a:t>Strings</a:t>
            </a:r>
          </a:p>
          <a:p>
            <a:pPr marL="457200" lvl="0" indent="-228600" rtl="0">
              <a:spcBef>
                <a:spcPts val="0"/>
              </a:spcBef>
              <a:buChar char="●"/>
            </a:pPr>
            <a:r>
              <a:rPr lang="it"/>
              <a:t>OOP</a:t>
            </a:r>
          </a:p>
          <a:p>
            <a:pPr marL="457200" lvl="0" indent="-228600" rtl="0">
              <a:spcBef>
                <a:spcPts val="0"/>
              </a:spcBef>
              <a:buChar char="●"/>
            </a:pPr>
            <a:r>
              <a:rPr lang="it"/>
              <a:t>Streams</a:t>
            </a:r>
          </a:p>
          <a:p>
            <a:pPr marL="457200" lvl="0" indent="-228600" rtl="0">
              <a:spcBef>
                <a:spcPts val="0"/>
              </a:spcBef>
              <a:buChar char="●"/>
            </a:pPr>
            <a:r>
              <a:rPr lang="it"/>
              <a:t>Data Structures</a:t>
            </a:r>
          </a:p>
          <a:p>
            <a:pPr marL="457200" lvl="0" indent="-228600" rtl="0">
              <a:spcBef>
                <a:spcPts val="0"/>
              </a:spcBef>
              <a:buChar char="●"/>
            </a:pPr>
            <a:r>
              <a:rPr lang="it"/>
              <a:t>Exceptions</a:t>
            </a:r>
          </a:p>
          <a:p>
            <a:pPr marL="457200" lvl="0" indent="-228600">
              <a:spcBef>
                <a:spcPts val="0"/>
              </a:spcBef>
              <a:buChar char="●"/>
            </a:pPr>
            <a:r>
              <a:rPr lang="it"/>
              <a:t>Etc</a:t>
            </a:r>
          </a:p>
        </p:txBody>
      </p:sp>
      <p:sp>
        <p:nvSpPr>
          <p:cNvPr id="441" name="Shape 44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54</a:t>
            </a:fld>
            <a:endParaRPr lang="it"/>
          </a:p>
        </p:txBody>
      </p:sp>
      <p:sp>
        <p:nvSpPr>
          <p:cNvPr id="442" name="Shape 442"/>
          <p:cNvSpPr txBox="1"/>
          <p:nvPr/>
        </p:nvSpPr>
        <p:spPr>
          <a:xfrm>
            <a:off x="122450" y="4723775"/>
            <a:ext cx="1790400" cy="173700"/>
          </a:xfrm>
          <a:prstGeom prst="rect">
            <a:avLst/>
          </a:prstGeom>
          <a:noFill/>
          <a:ln>
            <a:noFill/>
          </a:ln>
        </p:spPr>
        <p:txBody>
          <a:bodyPr lIns="91425" tIns="91425" rIns="91425" bIns="91425" anchor="t" anchorCtr="0">
            <a:noAutofit/>
          </a:bodyPr>
          <a:lstStyle/>
          <a:p>
            <a:pPr lvl="0">
              <a:spcBef>
                <a:spcPts val="0"/>
              </a:spcBef>
              <a:buNone/>
            </a:pPr>
            <a:r>
              <a:rPr lang="it" sz="1200" u="sng">
                <a:solidFill>
                  <a:schemeClr val="hlink"/>
                </a:solidFill>
                <a:hlinkClick r:id="rId4"/>
              </a:rPr>
              <a:t>https://xkcd.com/571/</a:t>
            </a:r>
            <a:r>
              <a:rPr lang="it" sz="1200"/>
              <a:t>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Shape 44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The wheel problem</a:t>
            </a:r>
          </a:p>
        </p:txBody>
      </p:sp>
      <p:pic>
        <p:nvPicPr>
          <p:cNvPr id="448" name="Shape 448"/>
          <p:cNvPicPr preferRelativeResize="0"/>
          <p:nvPr/>
        </p:nvPicPr>
        <p:blipFill>
          <a:blip r:embed="rId3">
            <a:alphaModFix/>
          </a:blip>
          <a:stretch>
            <a:fillRect/>
          </a:stretch>
        </p:blipFill>
        <p:spPr>
          <a:xfrm>
            <a:off x="3686774" y="777100"/>
            <a:ext cx="5118450" cy="3662925"/>
          </a:xfrm>
          <a:prstGeom prst="rect">
            <a:avLst/>
          </a:prstGeom>
          <a:noFill/>
          <a:ln>
            <a:noFill/>
          </a:ln>
        </p:spPr>
      </p:pic>
      <p:sp>
        <p:nvSpPr>
          <p:cNvPr id="449" name="Shape 449"/>
          <p:cNvSpPr txBox="1"/>
          <p:nvPr/>
        </p:nvSpPr>
        <p:spPr>
          <a:xfrm>
            <a:off x="311700" y="1226900"/>
            <a:ext cx="3023699" cy="3632100"/>
          </a:xfrm>
          <a:prstGeom prst="rect">
            <a:avLst/>
          </a:prstGeom>
          <a:noFill/>
          <a:ln>
            <a:noFill/>
          </a:ln>
        </p:spPr>
        <p:txBody>
          <a:bodyPr lIns="91425" tIns="91425" rIns="91425" bIns="91425" anchor="t" anchorCtr="0">
            <a:noAutofit/>
          </a:bodyPr>
          <a:lstStyle/>
          <a:p>
            <a:pPr lvl="0" rtl="0">
              <a:spcBef>
                <a:spcPts val="0"/>
              </a:spcBef>
              <a:buNone/>
            </a:pPr>
            <a:r>
              <a:rPr lang="it" i="1"/>
              <a:t>“I reinvented the wheel last week. I sat down and deliberately coded something that I knew already existed, and had probably also been done by many many other people. In conventional programming terms, </a:t>
            </a:r>
            <a:r>
              <a:rPr lang="it" b="1" i="1"/>
              <a:t>I wasted my time. But it was worthwhile</a:t>
            </a:r>
            <a:r>
              <a:rPr lang="it" i="1"/>
              <a:t>, and what's more I would recommend almost any serious programmer do precisely the same thing.”</a:t>
            </a:r>
          </a:p>
          <a:p>
            <a:pPr lvl="0" rtl="0">
              <a:spcBef>
                <a:spcPts val="0"/>
              </a:spcBef>
              <a:buNone/>
            </a:pPr>
            <a:endParaRPr/>
          </a:p>
          <a:p>
            <a:pPr lvl="0" rtl="0">
              <a:spcBef>
                <a:spcPts val="0"/>
              </a:spcBef>
              <a:buNone/>
            </a:pPr>
            <a:r>
              <a:rPr lang="it"/>
              <a:t>James Hart</a:t>
            </a:r>
          </a:p>
          <a:p>
            <a:pPr lvl="0" rtl="0">
              <a:spcBef>
                <a:spcPts val="0"/>
              </a:spcBef>
              <a:buNone/>
            </a:pPr>
            <a:endParaRPr/>
          </a:p>
          <a:p>
            <a:pPr lvl="0">
              <a:spcBef>
                <a:spcPts val="0"/>
              </a:spcBef>
              <a:buNone/>
            </a:pPr>
            <a:r>
              <a:rPr lang="it"/>
              <a:t>Who's James Hart? </a:t>
            </a:r>
            <a:br>
              <a:rPr lang="it"/>
            </a:br>
            <a:r>
              <a:rPr lang="it"/>
              <a:t>Just another programmer.</a:t>
            </a:r>
          </a:p>
        </p:txBody>
      </p:sp>
      <p:sp>
        <p:nvSpPr>
          <p:cNvPr id="450" name="Shape 45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55</a:t>
            </a:fld>
            <a:endParaRPr lang="it"/>
          </a:p>
        </p:txBody>
      </p:sp>
      <p:sp>
        <p:nvSpPr>
          <p:cNvPr id="451" name="Shape 451"/>
          <p:cNvSpPr txBox="1"/>
          <p:nvPr/>
        </p:nvSpPr>
        <p:spPr>
          <a:xfrm>
            <a:off x="3583375" y="4693825"/>
            <a:ext cx="4832100" cy="287399"/>
          </a:xfrm>
          <a:prstGeom prst="rect">
            <a:avLst/>
          </a:prstGeom>
          <a:noFill/>
          <a:ln>
            <a:noFill/>
          </a:ln>
        </p:spPr>
        <p:txBody>
          <a:bodyPr lIns="91425" tIns="91425" rIns="91425" bIns="91425" anchor="t" anchorCtr="0">
            <a:noAutofit/>
          </a:bodyPr>
          <a:lstStyle/>
          <a:p>
            <a:pPr lvl="0">
              <a:spcBef>
                <a:spcPts val="0"/>
              </a:spcBef>
              <a:buNone/>
            </a:pPr>
            <a:r>
              <a:rPr lang="it" sz="1200" u="sng">
                <a:solidFill>
                  <a:schemeClr val="hlink"/>
                </a:solidFill>
                <a:hlinkClick r:id="rId4"/>
              </a:rPr>
              <a:t>https://www.linkedin.com/pulse/stop-reinventing-wheel-philip-holt</a:t>
            </a:r>
            <a:r>
              <a:rPr lang="it" sz="1200"/>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Verification &amp; Validation</a:t>
            </a:r>
          </a:p>
        </p:txBody>
      </p:sp>
      <p:sp>
        <p:nvSpPr>
          <p:cNvPr id="457" name="Shape 457"/>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400"/>
              </a:spcBef>
              <a:spcAft>
                <a:spcPts val="0"/>
              </a:spcAft>
              <a:buClr>
                <a:srgbClr val="5F5F5F"/>
              </a:buClr>
            </a:pPr>
            <a:r>
              <a:rPr lang="it">
                <a:solidFill>
                  <a:srgbClr val="5F5F5F"/>
                </a:solidFill>
              </a:rPr>
              <a:t>Verification:</a:t>
            </a:r>
          </a:p>
          <a:p>
            <a:pPr marL="914400" lvl="1" indent="-228600" rtl="0">
              <a:spcBef>
                <a:spcPts val="400"/>
              </a:spcBef>
              <a:spcAft>
                <a:spcPts val="0"/>
              </a:spcAft>
              <a:buClr>
                <a:srgbClr val="5F5F5F"/>
              </a:buClr>
            </a:pPr>
            <a:r>
              <a:rPr lang="it">
                <a:solidFill>
                  <a:srgbClr val="5F5F5F"/>
                </a:solidFill>
              </a:rPr>
              <a:t>are we building the system right (according to its specification)?</a:t>
            </a:r>
          </a:p>
          <a:p>
            <a:pPr lvl="0" rtl="0">
              <a:spcBef>
                <a:spcPts val="0"/>
              </a:spcBef>
              <a:buNone/>
            </a:pPr>
            <a:endParaRPr sz="1100"/>
          </a:p>
          <a:p>
            <a:pPr marL="457200" lvl="0" indent="-228600" rtl="0">
              <a:spcBef>
                <a:spcPts val="400"/>
              </a:spcBef>
              <a:spcAft>
                <a:spcPts val="0"/>
              </a:spcAft>
              <a:buClr>
                <a:srgbClr val="5F5F5F"/>
              </a:buClr>
            </a:pPr>
            <a:r>
              <a:rPr lang="it">
                <a:solidFill>
                  <a:srgbClr val="5F5F5F"/>
                </a:solidFill>
              </a:rPr>
              <a:t>Validation: </a:t>
            </a:r>
          </a:p>
          <a:p>
            <a:pPr marL="914400" lvl="1" indent="-228600" rtl="0">
              <a:spcBef>
                <a:spcPts val="400"/>
              </a:spcBef>
              <a:spcAft>
                <a:spcPts val="0"/>
              </a:spcAft>
              <a:buClr>
                <a:srgbClr val="5F5F5F"/>
              </a:buClr>
            </a:pPr>
            <a:r>
              <a:rPr lang="it">
                <a:solidFill>
                  <a:srgbClr val="5F5F5F"/>
                </a:solidFill>
              </a:rPr>
              <a:t>are we building the right system (the one the users require)?</a:t>
            </a:r>
          </a:p>
          <a:p>
            <a:pPr lvl="0" rtl="0">
              <a:spcBef>
                <a:spcPts val="0"/>
              </a:spcBef>
              <a:buNone/>
            </a:pPr>
            <a:endParaRPr sz="1100"/>
          </a:p>
        </p:txBody>
      </p:sp>
      <p:sp>
        <p:nvSpPr>
          <p:cNvPr id="458" name="Shape 45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56</a:t>
            </a:fld>
            <a:endParaRPr lang="it"/>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Break your own code!</a:t>
            </a:r>
          </a:p>
        </p:txBody>
      </p:sp>
      <p:sp>
        <p:nvSpPr>
          <p:cNvPr id="464" name="Shape 464"/>
          <p:cNvSpPr txBox="1">
            <a:spLocks noGrp="1"/>
          </p:cNvSpPr>
          <p:nvPr>
            <p:ph type="body" idx="1"/>
          </p:nvPr>
        </p:nvSpPr>
        <p:spPr>
          <a:xfrm>
            <a:off x="311700" y="1152475"/>
            <a:ext cx="8520599" cy="3782099"/>
          </a:xfrm>
          <a:prstGeom prst="rect">
            <a:avLst/>
          </a:prstGeom>
        </p:spPr>
        <p:txBody>
          <a:bodyPr lIns="91425" tIns="91425" rIns="91425" bIns="91425" anchor="t" anchorCtr="0">
            <a:noAutofit/>
          </a:bodyPr>
          <a:lstStyle/>
          <a:p>
            <a:pPr lvl="0" rtl="0">
              <a:spcBef>
                <a:spcPts val="0"/>
              </a:spcBef>
              <a:buNone/>
            </a:pPr>
            <a:r>
              <a:rPr lang="it"/>
              <a:t>Be active and become the hacker of your own product.</a:t>
            </a:r>
          </a:p>
          <a:p>
            <a:pPr lvl="0" rtl="0">
              <a:spcBef>
                <a:spcPts val="0"/>
              </a:spcBef>
              <a:buNone/>
            </a:pPr>
            <a:r>
              <a:rPr lang="it"/>
              <a:t>There is not a guide book or some other type of Holy Grail.</a:t>
            </a:r>
            <a:br>
              <a:rPr lang="it"/>
            </a:br>
            <a:r>
              <a:rPr lang="it"/>
              <a:t>The more you program, the more you challenge yourself, the better you get to break code.</a:t>
            </a:r>
          </a:p>
          <a:p>
            <a:pPr lvl="0" rtl="0">
              <a:spcBef>
                <a:spcPts val="0"/>
              </a:spcBef>
              <a:buNone/>
            </a:pPr>
            <a:r>
              <a:rPr lang="it" b="1">
                <a:solidFill>
                  <a:srgbClr val="FF0000"/>
                </a:solidFill>
              </a:rPr>
              <a:t>Note</a:t>
            </a:r>
            <a:r>
              <a:rPr lang="it"/>
              <a:t>: breaking others’ code is illegal</a:t>
            </a:r>
          </a:p>
          <a:p>
            <a:pPr lvl="0" rtl="0">
              <a:spcBef>
                <a:spcPts val="0"/>
              </a:spcBef>
              <a:buNone/>
            </a:pPr>
            <a:r>
              <a:rPr lang="it" b="1"/>
              <a:t>TopCoder</a:t>
            </a:r>
            <a:r>
              <a:rPr lang="it"/>
              <a:t> challenge’s steps:</a:t>
            </a:r>
          </a:p>
          <a:p>
            <a:pPr marL="457200" lvl="0" indent="-228600" rtl="0">
              <a:spcBef>
                <a:spcPts val="0"/>
              </a:spcBef>
            </a:pPr>
            <a:r>
              <a:rPr lang="it"/>
              <a:t>Solve</a:t>
            </a:r>
          </a:p>
          <a:p>
            <a:pPr marL="457200" lvl="0" indent="-228600" rtl="0">
              <a:spcBef>
                <a:spcPts val="0"/>
              </a:spcBef>
            </a:pPr>
            <a:r>
              <a:rPr lang="it"/>
              <a:t>Break</a:t>
            </a:r>
          </a:p>
          <a:p>
            <a:pPr marL="457200" lvl="0" indent="-228600">
              <a:spcBef>
                <a:spcPts val="0"/>
              </a:spcBef>
            </a:pPr>
            <a:r>
              <a:rPr lang="it"/>
              <a:t>Test</a:t>
            </a:r>
          </a:p>
        </p:txBody>
      </p:sp>
      <p:sp>
        <p:nvSpPr>
          <p:cNvPr id="465" name="Shape 465"/>
          <p:cNvSpPr txBox="1"/>
          <p:nvPr/>
        </p:nvSpPr>
        <p:spPr>
          <a:xfrm>
            <a:off x="5768000" y="4361875"/>
            <a:ext cx="3192300" cy="572699"/>
          </a:xfrm>
          <a:prstGeom prst="rect">
            <a:avLst/>
          </a:prstGeom>
          <a:noFill/>
          <a:ln>
            <a:noFill/>
          </a:ln>
        </p:spPr>
        <p:txBody>
          <a:bodyPr lIns="91425" tIns="91425" rIns="91425" bIns="91425" anchor="t" anchorCtr="0">
            <a:noAutofit/>
          </a:bodyPr>
          <a:lstStyle/>
          <a:p>
            <a:pPr lvl="0">
              <a:spcBef>
                <a:spcPts val="0"/>
              </a:spcBef>
              <a:buNone/>
            </a:pPr>
            <a:r>
              <a:rPr lang="it" sz="2000" u="sng">
                <a:solidFill>
                  <a:schemeClr val="hlink"/>
                </a:solidFill>
                <a:hlinkClick r:id="rId3"/>
              </a:rPr>
              <a:t>https://www.topcoder.com/</a:t>
            </a:r>
            <a:r>
              <a:rPr lang="it" sz="2000"/>
              <a:t> </a:t>
            </a:r>
          </a:p>
        </p:txBody>
      </p:sp>
      <p:pic>
        <p:nvPicPr>
          <p:cNvPr id="466" name="Shape 466"/>
          <p:cNvPicPr preferRelativeResize="0"/>
          <p:nvPr/>
        </p:nvPicPr>
        <p:blipFill>
          <a:blip r:embed="rId4">
            <a:alphaModFix/>
          </a:blip>
          <a:stretch>
            <a:fillRect/>
          </a:stretch>
        </p:blipFill>
        <p:spPr>
          <a:xfrm>
            <a:off x="5967150" y="3218875"/>
            <a:ext cx="2794000" cy="1143000"/>
          </a:xfrm>
          <a:prstGeom prst="rect">
            <a:avLst/>
          </a:prstGeom>
          <a:noFill/>
          <a:ln>
            <a:noFill/>
          </a:ln>
        </p:spPr>
      </p:pic>
      <p:sp>
        <p:nvSpPr>
          <p:cNvPr id="467" name="Shape 46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57</a:t>
            </a:fld>
            <a:endParaRPr lang="it"/>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Shape 472" descr="IMG_20150927_112946.jpg"/>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143000" y="0"/>
            <a:ext cx="6857998" cy="5143498"/>
          </a:xfrm>
          <a:prstGeom prst="rect">
            <a:avLst/>
          </a:prstGeom>
          <a:noFill/>
          <a:ln>
            <a:noFill/>
          </a:ln>
        </p:spPr>
      </p:pic>
      <p:sp>
        <p:nvSpPr>
          <p:cNvPr id="473" name="Shape 47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58</a:t>
            </a:fld>
            <a:endParaRPr lang="it"/>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Shape 478" descr="HomeComputerBomb.jpg"/>
          <p:cNvPicPr preferRelativeResize="0"/>
          <p:nvPr/>
        </p:nvPicPr>
        <p:blipFill>
          <a:blip r:embed="rId3">
            <a:alphaModFix/>
          </a:blip>
          <a:stretch>
            <a:fillRect/>
          </a:stretch>
        </p:blipFill>
        <p:spPr>
          <a:xfrm>
            <a:off x="3271825" y="90037"/>
            <a:ext cx="5836449" cy="4963426"/>
          </a:xfrm>
          <a:prstGeom prst="rect">
            <a:avLst/>
          </a:prstGeom>
          <a:noFill/>
          <a:ln>
            <a:noFill/>
          </a:ln>
        </p:spPr>
      </p:pic>
      <p:sp>
        <p:nvSpPr>
          <p:cNvPr id="479" name="Shape 479"/>
          <p:cNvSpPr txBox="1"/>
          <p:nvPr/>
        </p:nvSpPr>
        <p:spPr>
          <a:xfrm>
            <a:off x="116225" y="532875"/>
            <a:ext cx="3104100" cy="1765799"/>
          </a:xfrm>
          <a:prstGeom prst="rect">
            <a:avLst/>
          </a:prstGeom>
          <a:noFill/>
          <a:ln>
            <a:noFill/>
          </a:ln>
        </p:spPr>
        <p:txBody>
          <a:bodyPr lIns="91425" tIns="91425" rIns="91425" bIns="91425" anchor="t" anchorCtr="0">
            <a:noAutofit/>
          </a:bodyPr>
          <a:lstStyle/>
          <a:p>
            <a:pPr lvl="0" rtl="0">
              <a:spcBef>
                <a:spcPts val="0"/>
              </a:spcBef>
              <a:buNone/>
            </a:pPr>
            <a:r>
              <a:rPr lang="it" sz="2400"/>
              <a:t>Know how to use internet!</a:t>
            </a: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r>
              <a:rPr lang="it"/>
              <a:t>This is what I got when looking for: </a:t>
            </a:r>
          </a:p>
          <a:p>
            <a:pPr lvl="0">
              <a:spcBef>
                <a:spcPts val="0"/>
              </a:spcBef>
              <a:buNone/>
            </a:pPr>
            <a:r>
              <a:rPr lang="it"/>
              <a:t>“Bomb in a shelf security example”</a:t>
            </a:r>
          </a:p>
        </p:txBody>
      </p:sp>
      <p:sp>
        <p:nvSpPr>
          <p:cNvPr id="480" name="Shape 48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59</a:t>
            </a:fld>
            <a:endParaRPr lang="it"/>
          </a:p>
        </p:txBody>
      </p:sp>
      <p:sp>
        <p:nvSpPr>
          <p:cNvPr id="481" name="Shape 481"/>
          <p:cNvSpPr txBox="1"/>
          <p:nvPr/>
        </p:nvSpPr>
        <p:spPr>
          <a:xfrm>
            <a:off x="140425" y="4394450"/>
            <a:ext cx="2916000" cy="173700"/>
          </a:xfrm>
          <a:prstGeom prst="rect">
            <a:avLst/>
          </a:prstGeom>
          <a:noFill/>
          <a:ln>
            <a:noFill/>
          </a:ln>
        </p:spPr>
        <p:txBody>
          <a:bodyPr lIns="91425" tIns="91425" rIns="91425" bIns="91425" anchor="t" anchorCtr="0">
            <a:noAutofit/>
          </a:bodyPr>
          <a:lstStyle/>
          <a:p>
            <a:pPr lvl="0">
              <a:spcBef>
                <a:spcPts val="0"/>
              </a:spcBef>
              <a:buNone/>
            </a:pPr>
            <a:r>
              <a:rPr lang="it" sz="1200" u="sng">
                <a:solidFill>
                  <a:schemeClr val="hlink"/>
                </a:solidFill>
                <a:hlinkClick r:id="rId4"/>
              </a:rPr>
              <a:t>https://www.reddit.com/r/pics/comments/klr85/hackers_can_turn_your_home_computer_into_a_bomb/</a:t>
            </a:r>
            <a:r>
              <a:rPr lang="it" sz="120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Essentials in CS - Part I - by Martin</a:t>
            </a:r>
          </a:p>
          <a:p>
            <a:pPr lvl="0">
              <a:spcBef>
                <a:spcPts val="0"/>
              </a:spcBef>
              <a:buNone/>
            </a:pPr>
            <a:endParaRPr/>
          </a:p>
        </p:txBody>
      </p:sp>
      <p:sp>
        <p:nvSpPr>
          <p:cNvPr id="89" name="Shape 89"/>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a:t>Last week:</a:t>
            </a:r>
          </a:p>
          <a:p>
            <a:pPr marL="457200" lvl="0" indent="-228600" rtl="0">
              <a:spcBef>
                <a:spcPts val="0"/>
              </a:spcBef>
            </a:pPr>
            <a:r>
              <a:rPr lang="it"/>
              <a:t>How to write a good report</a:t>
            </a:r>
          </a:p>
          <a:p>
            <a:pPr marL="457200" lvl="0" indent="-228600" rtl="0">
              <a:spcBef>
                <a:spcPts val="0"/>
              </a:spcBef>
            </a:pPr>
            <a:r>
              <a:rPr lang="it"/>
              <a:t>How to write a report efficiently</a:t>
            </a:r>
          </a:p>
          <a:p>
            <a:pPr marL="457200" lvl="0" indent="-228600" rtl="0">
              <a:spcBef>
                <a:spcPts val="0"/>
              </a:spcBef>
            </a:pPr>
            <a:r>
              <a:rPr lang="it"/>
              <a:t>Elements of good and bad style</a:t>
            </a:r>
          </a:p>
          <a:p>
            <a:pPr marL="457200" lvl="0" indent="-228600">
              <a:spcBef>
                <a:spcPts val="0"/>
              </a:spcBef>
            </a:pPr>
            <a:r>
              <a:rPr lang="it"/>
              <a:t>Avoiding miscounduct</a:t>
            </a:r>
          </a:p>
        </p:txBody>
      </p:sp>
      <p:sp>
        <p:nvSpPr>
          <p:cNvPr id="90" name="Shape 9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6</a:t>
            </a:fld>
            <a:endParaRPr lang="it"/>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ctrTitle"/>
          </p:nvPr>
        </p:nvSpPr>
        <p:spPr>
          <a:xfrm>
            <a:off x="197900" y="164225"/>
            <a:ext cx="8520599" cy="806700"/>
          </a:xfrm>
          <a:prstGeom prst="rect">
            <a:avLst/>
          </a:prstGeom>
        </p:spPr>
        <p:txBody>
          <a:bodyPr lIns="91425" tIns="91425" rIns="91425" bIns="91425" anchor="b" anchorCtr="0">
            <a:noAutofit/>
          </a:bodyPr>
          <a:lstStyle/>
          <a:p>
            <a:pPr lvl="0">
              <a:spcBef>
                <a:spcPts val="0"/>
              </a:spcBef>
              <a:buNone/>
            </a:pPr>
            <a:r>
              <a:rPr lang="it"/>
              <a:t>Software Testing</a:t>
            </a:r>
          </a:p>
        </p:txBody>
      </p:sp>
      <p:pic>
        <p:nvPicPr>
          <p:cNvPr id="487" name="Shape 487"/>
          <p:cNvPicPr preferRelativeResize="0"/>
          <p:nvPr/>
        </p:nvPicPr>
        <p:blipFill>
          <a:blip r:embed="rId3">
            <a:alphaModFix/>
          </a:blip>
          <a:stretch>
            <a:fillRect/>
          </a:stretch>
        </p:blipFill>
        <p:spPr>
          <a:xfrm>
            <a:off x="1656349" y="929100"/>
            <a:ext cx="6031694" cy="4043125"/>
          </a:xfrm>
          <a:prstGeom prst="rect">
            <a:avLst/>
          </a:prstGeom>
          <a:noFill/>
          <a:ln>
            <a:noFill/>
          </a:ln>
        </p:spPr>
      </p:pic>
      <p:sp>
        <p:nvSpPr>
          <p:cNvPr id="488" name="Shape 48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60</a:t>
            </a:fld>
            <a:endParaRPr lang="it"/>
          </a:p>
        </p:txBody>
      </p:sp>
      <p:sp>
        <p:nvSpPr>
          <p:cNvPr id="489" name="Shape 489"/>
          <p:cNvSpPr txBox="1"/>
          <p:nvPr/>
        </p:nvSpPr>
        <p:spPr>
          <a:xfrm>
            <a:off x="128450" y="4544125"/>
            <a:ext cx="1527899" cy="393600"/>
          </a:xfrm>
          <a:prstGeom prst="rect">
            <a:avLst/>
          </a:prstGeom>
          <a:noFill/>
          <a:ln>
            <a:noFill/>
          </a:ln>
        </p:spPr>
        <p:txBody>
          <a:bodyPr lIns="91425" tIns="91425" rIns="91425" bIns="91425" anchor="t" anchorCtr="0">
            <a:noAutofit/>
          </a:bodyPr>
          <a:lstStyle/>
          <a:p>
            <a:pPr lvl="0">
              <a:spcBef>
                <a:spcPts val="0"/>
              </a:spcBef>
              <a:buNone/>
            </a:pPr>
            <a:r>
              <a:rPr lang="it" sz="1200" u="sng">
                <a:solidFill>
                  <a:schemeClr val="hlink"/>
                </a:solidFill>
                <a:hlinkClick r:id="rId4"/>
              </a:rPr>
              <a:t>http://cartoontester.blogspot.co.uk/</a:t>
            </a:r>
            <a:r>
              <a:rPr lang="it" sz="1200"/>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What to test?</a:t>
            </a:r>
          </a:p>
        </p:txBody>
      </p:sp>
      <p:sp>
        <p:nvSpPr>
          <p:cNvPr id="495" name="Shape 495"/>
          <p:cNvSpPr txBox="1">
            <a:spLocks noGrp="1"/>
          </p:cNvSpPr>
          <p:nvPr>
            <p:ph type="body" idx="1"/>
          </p:nvPr>
        </p:nvSpPr>
        <p:spPr>
          <a:xfrm>
            <a:off x="431175" y="1237825"/>
            <a:ext cx="8520599" cy="3416400"/>
          </a:xfrm>
          <a:prstGeom prst="rect">
            <a:avLst/>
          </a:prstGeom>
        </p:spPr>
        <p:txBody>
          <a:bodyPr lIns="91425" tIns="91425" rIns="91425" bIns="91425" anchor="t" anchorCtr="0">
            <a:noAutofit/>
          </a:bodyPr>
          <a:lstStyle/>
          <a:p>
            <a:pPr marL="457200" lvl="0" indent="-228600" rtl="0">
              <a:spcBef>
                <a:spcPts val="0"/>
              </a:spcBef>
            </a:pPr>
            <a:r>
              <a:rPr lang="it"/>
              <a:t>Inputs</a:t>
            </a:r>
          </a:p>
          <a:p>
            <a:pPr marL="457200" lvl="0" indent="-228600" rtl="0">
              <a:spcBef>
                <a:spcPts val="0"/>
              </a:spcBef>
            </a:pPr>
            <a:r>
              <a:rPr lang="it"/>
              <a:t>Edge-cases</a:t>
            </a:r>
          </a:p>
          <a:p>
            <a:pPr marL="457200" lvl="0" indent="-228600" rtl="0">
              <a:spcBef>
                <a:spcPts val="0"/>
              </a:spcBef>
            </a:pPr>
            <a:r>
              <a:rPr lang="it"/>
              <a:t>Conditionals</a:t>
            </a:r>
          </a:p>
          <a:p>
            <a:pPr marL="457200" lvl="0" indent="-228600">
              <a:spcBef>
                <a:spcPts val="0"/>
              </a:spcBef>
            </a:pPr>
            <a:r>
              <a:rPr lang="it"/>
              <a:t>Manual vs Automated</a:t>
            </a:r>
          </a:p>
        </p:txBody>
      </p:sp>
      <p:sp>
        <p:nvSpPr>
          <p:cNvPr id="496" name="Shape 496"/>
          <p:cNvSpPr txBox="1"/>
          <p:nvPr/>
        </p:nvSpPr>
        <p:spPr>
          <a:xfrm>
            <a:off x="4255250" y="1028500"/>
            <a:ext cx="3026999" cy="870599"/>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97" name="Shape 49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61</a:t>
            </a:fld>
            <a:endParaRPr lang="it"/>
          </a:p>
        </p:txBody>
      </p:sp>
      <p:sp>
        <p:nvSpPr>
          <p:cNvPr id="498" name="Shape 498"/>
          <p:cNvSpPr txBox="1"/>
          <p:nvPr/>
        </p:nvSpPr>
        <p:spPr>
          <a:xfrm>
            <a:off x="3231100" y="3338525"/>
            <a:ext cx="5433600" cy="1212000"/>
          </a:xfrm>
          <a:prstGeom prst="rect">
            <a:avLst/>
          </a:prstGeom>
          <a:noFill/>
          <a:ln>
            <a:noFill/>
          </a:ln>
        </p:spPr>
        <p:txBody>
          <a:bodyPr lIns="91425" tIns="91425" rIns="91425" bIns="91425" anchor="t" anchorCtr="0">
            <a:noAutofit/>
          </a:bodyPr>
          <a:lstStyle/>
          <a:p>
            <a:pPr lvl="0" rtl="0">
              <a:spcBef>
                <a:spcPts val="0"/>
              </a:spcBef>
              <a:buNone/>
            </a:pPr>
            <a:r>
              <a:rPr lang="it" sz="1800" i="1">
                <a:solidFill>
                  <a:srgbClr val="808080"/>
                </a:solidFill>
              </a:rPr>
              <a:t>Make it so simple that there are obviously no bugs, or so complex that there are no obvious bugs.</a:t>
            </a:r>
          </a:p>
          <a:p>
            <a:pPr lvl="0">
              <a:spcBef>
                <a:spcPts val="0"/>
              </a:spcBef>
              <a:buNone/>
            </a:pPr>
            <a:r>
              <a:rPr lang="it" sz="1800" i="1">
                <a:solidFill>
                  <a:srgbClr val="808080"/>
                </a:solidFill>
              </a:rPr>
              <a:t>[ Tony Hoare - The Emperor’s Old Clothes (1981) ]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Shape 50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What to test?</a:t>
            </a:r>
          </a:p>
        </p:txBody>
      </p:sp>
      <p:sp>
        <p:nvSpPr>
          <p:cNvPr id="504" name="Shape 504"/>
          <p:cNvSpPr txBox="1"/>
          <p:nvPr/>
        </p:nvSpPr>
        <p:spPr>
          <a:xfrm>
            <a:off x="4255250" y="1028500"/>
            <a:ext cx="3026999" cy="870599"/>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05" name="Shape 505"/>
          <p:cNvSpPr txBox="1">
            <a:spLocks noGrp="1"/>
          </p:cNvSpPr>
          <p:nvPr>
            <p:ph type="body" idx="1"/>
          </p:nvPr>
        </p:nvSpPr>
        <p:spPr>
          <a:xfrm>
            <a:off x="431175" y="1237825"/>
            <a:ext cx="8520599" cy="3416400"/>
          </a:xfrm>
          <a:prstGeom prst="rect">
            <a:avLst/>
          </a:prstGeom>
        </p:spPr>
        <p:txBody>
          <a:bodyPr lIns="91425" tIns="91425" rIns="91425" bIns="91425" anchor="t" anchorCtr="0">
            <a:noAutofit/>
          </a:bodyPr>
          <a:lstStyle/>
          <a:p>
            <a:pPr marL="457200" lvl="0" indent="-228600" rtl="0">
              <a:spcBef>
                <a:spcPts val="0"/>
              </a:spcBef>
            </a:pPr>
            <a:r>
              <a:rPr lang="it"/>
              <a:t>Inputs</a:t>
            </a:r>
          </a:p>
          <a:p>
            <a:pPr marL="457200" lvl="0" indent="-228600" rtl="0">
              <a:spcBef>
                <a:spcPts val="0"/>
              </a:spcBef>
            </a:pPr>
            <a:r>
              <a:rPr lang="it"/>
              <a:t>Edge-cases</a:t>
            </a:r>
          </a:p>
          <a:p>
            <a:pPr marL="457200" lvl="0" indent="-228600" rtl="0">
              <a:spcBef>
                <a:spcPts val="0"/>
              </a:spcBef>
            </a:pPr>
            <a:r>
              <a:rPr lang="it"/>
              <a:t>Conditionals</a:t>
            </a:r>
          </a:p>
          <a:p>
            <a:pPr marL="457200" lvl="0" indent="-228600" rtl="0">
              <a:spcBef>
                <a:spcPts val="0"/>
              </a:spcBef>
            </a:pPr>
            <a:r>
              <a:rPr lang="it"/>
              <a:t>Manual vs Automated</a:t>
            </a:r>
          </a:p>
          <a:p>
            <a:pPr lvl="0" rtl="0">
              <a:spcBef>
                <a:spcPts val="0"/>
              </a:spcBef>
              <a:buNone/>
            </a:pPr>
            <a:endParaRPr/>
          </a:p>
          <a:p>
            <a:pPr marL="457200" lvl="0" indent="-228600" rtl="0">
              <a:spcBef>
                <a:spcPts val="0"/>
              </a:spcBef>
            </a:pPr>
            <a:r>
              <a:rPr lang="it"/>
              <a:t>JUnit, TestNG, mockito</a:t>
            </a:r>
          </a:p>
          <a:p>
            <a:pPr marL="457200" lvl="0" indent="-228600" rtl="0">
              <a:spcBef>
                <a:spcPts val="0"/>
              </a:spcBef>
            </a:pPr>
            <a:r>
              <a:rPr lang="it"/>
              <a:t>gtest, gmock</a:t>
            </a:r>
          </a:p>
          <a:p>
            <a:pPr marL="457200" lvl="0" indent="-228600" rtl="0">
              <a:spcBef>
                <a:spcPts val="0"/>
              </a:spcBef>
            </a:pPr>
            <a:r>
              <a:rPr lang="it"/>
              <a:t>Karma, Protractor</a:t>
            </a:r>
          </a:p>
          <a:p>
            <a:pPr marL="457200" lvl="0" indent="-228600" rtl="0">
              <a:spcBef>
                <a:spcPts val="0"/>
              </a:spcBef>
            </a:pPr>
            <a:r>
              <a:rPr lang="it"/>
              <a:t>etc..</a:t>
            </a:r>
          </a:p>
        </p:txBody>
      </p:sp>
      <p:pic>
        <p:nvPicPr>
          <p:cNvPr id="506" name="Shape 506"/>
          <p:cNvPicPr preferRelativeResize="0"/>
          <p:nvPr/>
        </p:nvPicPr>
        <p:blipFill>
          <a:blip r:embed="rId3">
            <a:alphaModFix/>
          </a:blip>
          <a:stretch>
            <a:fillRect/>
          </a:stretch>
        </p:blipFill>
        <p:spPr>
          <a:xfrm>
            <a:off x="3633275" y="2253025"/>
            <a:ext cx="5450424" cy="2753724"/>
          </a:xfrm>
          <a:prstGeom prst="rect">
            <a:avLst/>
          </a:prstGeom>
          <a:noFill/>
          <a:ln>
            <a:noFill/>
          </a:ln>
        </p:spPr>
      </p:pic>
      <p:sp>
        <p:nvSpPr>
          <p:cNvPr id="507" name="Shape 50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62</a:t>
            </a:fld>
            <a:endParaRPr lang="it"/>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F.I.R.S.T.</a:t>
            </a:r>
          </a:p>
        </p:txBody>
      </p:sp>
      <p:sp>
        <p:nvSpPr>
          <p:cNvPr id="513" name="Shape 513"/>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0"/>
              </a:spcBef>
            </a:pPr>
            <a:r>
              <a:rPr lang="it"/>
              <a:t>Fast</a:t>
            </a:r>
          </a:p>
          <a:p>
            <a:pPr marL="914400" lvl="1" indent="-228600" rtl="0">
              <a:spcBef>
                <a:spcPts val="0"/>
              </a:spcBef>
            </a:pPr>
            <a:r>
              <a:rPr lang="it"/>
              <a:t>so you can run them often</a:t>
            </a:r>
          </a:p>
          <a:p>
            <a:pPr marL="457200" lvl="0" indent="-228600" rtl="0">
              <a:spcBef>
                <a:spcPts val="0"/>
              </a:spcBef>
            </a:pPr>
            <a:r>
              <a:rPr lang="it"/>
              <a:t>Independent</a:t>
            </a:r>
          </a:p>
          <a:p>
            <a:pPr marL="914400" lvl="1" indent="-228600" rtl="0">
              <a:spcBef>
                <a:spcPts val="0"/>
              </a:spcBef>
            </a:pPr>
            <a:r>
              <a:rPr lang="it"/>
              <a:t>from each other</a:t>
            </a:r>
          </a:p>
          <a:p>
            <a:pPr marL="457200" lvl="0" indent="-228600" rtl="0">
              <a:spcBef>
                <a:spcPts val="0"/>
              </a:spcBef>
            </a:pPr>
            <a:r>
              <a:rPr lang="it"/>
              <a:t>Repeatable</a:t>
            </a:r>
          </a:p>
          <a:p>
            <a:pPr marL="914400" lvl="1" indent="-228600" rtl="0">
              <a:spcBef>
                <a:spcPts val="0"/>
              </a:spcBef>
            </a:pPr>
            <a:r>
              <a:rPr lang="it"/>
              <a:t>in any envirnment</a:t>
            </a:r>
          </a:p>
          <a:p>
            <a:pPr marL="457200" lvl="0" indent="-228600" rtl="0">
              <a:spcBef>
                <a:spcPts val="0"/>
              </a:spcBef>
            </a:pPr>
            <a:r>
              <a:rPr lang="it"/>
              <a:t>Self-validating</a:t>
            </a:r>
          </a:p>
          <a:p>
            <a:pPr marL="914400" lvl="1" indent="-228600" rtl="0">
              <a:spcBef>
                <a:spcPts val="0"/>
              </a:spcBef>
            </a:pPr>
            <a:r>
              <a:rPr lang="it"/>
              <a:t>either pass or fail</a:t>
            </a:r>
          </a:p>
          <a:p>
            <a:pPr marL="457200" lvl="0" indent="-228600" rtl="0">
              <a:spcBef>
                <a:spcPts val="0"/>
              </a:spcBef>
            </a:pPr>
            <a:r>
              <a:rPr lang="it"/>
              <a:t>Timely</a:t>
            </a:r>
          </a:p>
          <a:p>
            <a:pPr marL="914400" lvl="1" indent="-228600" rtl="0">
              <a:spcBef>
                <a:spcPts val="0"/>
              </a:spcBef>
            </a:pPr>
            <a:r>
              <a:rPr lang="it"/>
              <a:t>write them beforehand</a:t>
            </a:r>
          </a:p>
        </p:txBody>
      </p:sp>
      <p:sp>
        <p:nvSpPr>
          <p:cNvPr id="514" name="Shape 51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63</a:t>
            </a:fld>
            <a:endParaRPr lang="it"/>
          </a:p>
        </p:txBody>
      </p:sp>
      <p:sp>
        <p:nvSpPr>
          <p:cNvPr id="515" name="Shape 515"/>
          <p:cNvSpPr txBox="1"/>
          <p:nvPr/>
        </p:nvSpPr>
        <p:spPr>
          <a:xfrm>
            <a:off x="335000" y="4614400"/>
            <a:ext cx="4864800" cy="351300"/>
          </a:xfrm>
          <a:prstGeom prst="rect">
            <a:avLst/>
          </a:prstGeom>
          <a:noFill/>
          <a:ln>
            <a:noFill/>
          </a:ln>
        </p:spPr>
        <p:txBody>
          <a:bodyPr lIns="91425" tIns="91425" rIns="91425" bIns="91425" anchor="t" anchorCtr="0">
            <a:noAutofit/>
          </a:bodyPr>
          <a:lstStyle/>
          <a:p>
            <a:pPr lvl="0">
              <a:spcBef>
                <a:spcPts val="0"/>
              </a:spcBef>
              <a:buNone/>
            </a:pPr>
            <a:r>
              <a:rPr lang="it" sz="1200"/>
              <a:t>Source: </a:t>
            </a:r>
            <a:r>
              <a:rPr lang="it" sz="1200" u="sng">
                <a:solidFill>
                  <a:schemeClr val="hlink"/>
                </a:solidFill>
                <a:hlinkClick r:id="rId3"/>
              </a:rPr>
              <a:t>http://agileinaflash.blogspot.de/2009/02/first.html</a:t>
            </a:r>
            <a:r>
              <a:rPr lang="it" sz="1200"/>
              <a:t>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Shape 52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Computer </a:t>
            </a:r>
            <a:r>
              <a:rPr lang="it" b="1"/>
              <a:t>Science</a:t>
            </a:r>
          </a:p>
        </p:txBody>
      </p:sp>
      <p:sp>
        <p:nvSpPr>
          <p:cNvPr id="521" name="Shape 521"/>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a:t>Make sure your code is</a:t>
            </a:r>
          </a:p>
          <a:p>
            <a:pPr marL="457200" lvl="0" indent="-228600" rtl="0">
              <a:spcBef>
                <a:spcPts val="0"/>
              </a:spcBef>
            </a:pPr>
            <a:r>
              <a:rPr lang="it"/>
              <a:t>Clear</a:t>
            </a:r>
          </a:p>
          <a:p>
            <a:pPr marL="457200" lvl="0" indent="-228600" rtl="0">
              <a:spcBef>
                <a:spcPts val="0"/>
              </a:spcBef>
            </a:pPr>
            <a:r>
              <a:rPr lang="it"/>
              <a:t>Can take different inputs</a:t>
            </a:r>
          </a:p>
          <a:p>
            <a:pPr marL="457200" lvl="0" indent="-228600" rtl="0">
              <a:spcBef>
                <a:spcPts val="0"/>
              </a:spcBef>
            </a:pPr>
            <a:r>
              <a:rPr lang="it"/>
              <a:t>Repeatable</a:t>
            </a:r>
          </a:p>
          <a:p>
            <a:pPr marL="457200" lvl="0" indent="-228600" rtl="0">
              <a:spcBef>
                <a:spcPts val="0"/>
              </a:spcBef>
            </a:pPr>
            <a:r>
              <a:rPr lang="it"/>
              <a:t>Produces clear outputs</a:t>
            </a:r>
          </a:p>
          <a:p>
            <a:pPr marL="457200" lvl="0" indent="-228600" rtl="0">
              <a:spcBef>
                <a:spcPts val="0"/>
              </a:spcBef>
            </a:pPr>
            <a:r>
              <a:rPr lang="it"/>
              <a:t>Runs in the lab machines at least</a:t>
            </a:r>
          </a:p>
          <a:p>
            <a:pPr marL="457200" lvl="0" indent="-228600">
              <a:spcBef>
                <a:spcPts val="0"/>
              </a:spcBef>
            </a:pPr>
            <a:r>
              <a:rPr lang="it" b="1"/>
              <a:t>Scientific!</a:t>
            </a:r>
          </a:p>
        </p:txBody>
      </p:sp>
      <p:pic>
        <p:nvPicPr>
          <p:cNvPr id="522" name="Shape 522" descr="Screen Shot 2015-10-07 at 16.56.42.png"/>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238200" y="1928725"/>
            <a:ext cx="4810750" cy="3062849"/>
          </a:xfrm>
          <a:prstGeom prst="rect">
            <a:avLst/>
          </a:prstGeom>
          <a:noFill/>
          <a:ln>
            <a:noFill/>
          </a:ln>
        </p:spPr>
      </p:pic>
      <p:sp>
        <p:nvSpPr>
          <p:cNvPr id="523" name="Shape 52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64</a:t>
            </a:fld>
            <a:endParaRPr lang="it"/>
          </a:p>
        </p:txBody>
      </p:sp>
      <p:sp>
        <p:nvSpPr>
          <p:cNvPr id="524" name="Shape 524"/>
          <p:cNvSpPr txBox="1"/>
          <p:nvPr/>
        </p:nvSpPr>
        <p:spPr>
          <a:xfrm>
            <a:off x="236225" y="4651900"/>
            <a:ext cx="3766199" cy="263400"/>
          </a:xfrm>
          <a:prstGeom prst="rect">
            <a:avLst/>
          </a:prstGeom>
          <a:noFill/>
          <a:ln>
            <a:noFill/>
          </a:ln>
        </p:spPr>
        <p:txBody>
          <a:bodyPr lIns="91425" tIns="91425" rIns="91425" bIns="91425" anchor="t" anchorCtr="0">
            <a:noAutofit/>
          </a:bodyPr>
          <a:lstStyle/>
          <a:p>
            <a:pPr lvl="0">
              <a:spcBef>
                <a:spcPts val="0"/>
              </a:spcBef>
              <a:buNone/>
            </a:pPr>
            <a:r>
              <a:rPr lang="it" sz="1200" u="sng">
                <a:solidFill>
                  <a:schemeClr val="hlink"/>
                </a:solidFill>
                <a:hlinkClick r:id="rId4"/>
              </a:rPr>
              <a:t>http://www.wired.com/2007/06/computer_scienc/</a:t>
            </a:r>
            <a:r>
              <a:rPr lang="it" sz="1200"/>
              <a:t>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Shape 529"/>
          <p:cNvSpPr txBox="1">
            <a:spLocks noGrp="1"/>
          </p:cNvSpPr>
          <p:nvPr>
            <p:ph type="ctrTitle"/>
          </p:nvPr>
        </p:nvSpPr>
        <p:spPr>
          <a:xfrm>
            <a:off x="311700" y="248824"/>
            <a:ext cx="8520599" cy="884099"/>
          </a:xfrm>
          <a:prstGeom prst="rect">
            <a:avLst/>
          </a:prstGeom>
        </p:spPr>
        <p:txBody>
          <a:bodyPr lIns="91425" tIns="91425" rIns="91425" bIns="91425" anchor="b" anchorCtr="0">
            <a:noAutofit/>
          </a:bodyPr>
          <a:lstStyle/>
          <a:p>
            <a:pPr lvl="0">
              <a:spcBef>
                <a:spcPts val="0"/>
              </a:spcBef>
              <a:buNone/>
            </a:pPr>
            <a:r>
              <a:rPr lang="it"/>
              <a:t>Style Matters</a:t>
            </a:r>
          </a:p>
        </p:txBody>
      </p:sp>
      <p:pic>
        <p:nvPicPr>
          <p:cNvPr id="530" name="Shape 530"/>
          <p:cNvPicPr preferRelativeResize="0"/>
          <p:nvPr/>
        </p:nvPicPr>
        <p:blipFill>
          <a:blip r:embed="rId3">
            <a:alphaModFix/>
          </a:blip>
          <a:stretch>
            <a:fillRect/>
          </a:stretch>
        </p:blipFill>
        <p:spPr>
          <a:xfrm>
            <a:off x="2637925" y="1326750"/>
            <a:ext cx="3683000" cy="3683000"/>
          </a:xfrm>
          <a:prstGeom prst="rect">
            <a:avLst/>
          </a:prstGeom>
          <a:noFill/>
          <a:ln>
            <a:noFill/>
          </a:ln>
        </p:spPr>
      </p:pic>
      <p:sp>
        <p:nvSpPr>
          <p:cNvPr id="531" name="Shape 5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65</a:t>
            </a:fld>
            <a:endParaRPr lang="it"/>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6" name="Shape 536" descr="Screen Shot 2015-09-17 at 15.08.30.png"/>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9127" y="0"/>
            <a:ext cx="9045743" cy="5143499"/>
          </a:xfrm>
          <a:prstGeom prst="rect">
            <a:avLst/>
          </a:prstGeom>
          <a:noFill/>
          <a:ln>
            <a:noFill/>
          </a:ln>
        </p:spPr>
      </p:pic>
      <p:sp>
        <p:nvSpPr>
          <p:cNvPr id="537" name="Shape 53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66</a:t>
            </a:fld>
            <a:endParaRPr lang="it"/>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Wait… what?</a:t>
            </a:r>
          </a:p>
        </p:txBody>
      </p:sp>
      <p:sp>
        <p:nvSpPr>
          <p:cNvPr id="543" name="Shape 543"/>
          <p:cNvSpPr txBox="1">
            <a:spLocks noGrp="1"/>
          </p:cNvSpPr>
          <p:nvPr>
            <p:ph type="body" idx="1"/>
          </p:nvPr>
        </p:nvSpPr>
        <p:spPr>
          <a:xfrm>
            <a:off x="311700" y="1152475"/>
            <a:ext cx="8520599" cy="3954900"/>
          </a:xfrm>
          <a:prstGeom prst="rect">
            <a:avLst/>
          </a:prstGeom>
        </p:spPr>
        <p:txBody>
          <a:bodyPr lIns="91425" tIns="91425" rIns="91425" bIns="91425" anchor="t" anchorCtr="0">
            <a:noAutofit/>
          </a:bodyPr>
          <a:lstStyle/>
          <a:p>
            <a:pPr lvl="0" rtl="0">
              <a:spcBef>
                <a:spcPts val="0"/>
              </a:spcBef>
              <a:buNone/>
            </a:pPr>
            <a:r>
              <a:rPr lang="it">
                <a:latin typeface="Consolas"/>
                <a:ea typeface="Consolas"/>
                <a:cs typeface="Consolas"/>
                <a:sym typeface="Consolas"/>
              </a:rPr>
              <a:t>private int parentClassType() {</a:t>
            </a:r>
            <a:br>
              <a:rPr lang="it">
                <a:latin typeface="Consolas"/>
                <a:ea typeface="Consolas"/>
                <a:cs typeface="Consolas"/>
                <a:sym typeface="Consolas"/>
              </a:rPr>
            </a:br>
            <a:r>
              <a:rPr lang="it">
                <a:latin typeface="Consolas"/>
                <a:ea typeface="Consolas"/>
                <a:cs typeface="Consolas"/>
                <a:sym typeface="Consolas"/>
              </a:rPr>
              <a:t>  if (1 == 2) </a:t>
            </a:r>
            <a:br>
              <a:rPr lang="it">
                <a:latin typeface="Consolas"/>
                <a:ea typeface="Consolas"/>
                <a:cs typeface="Consolas"/>
                <a:sym typeface="Consolas"/>
              </a:rPr>
            </a:br>
            <a:r>
              <a:rPr lang="it">
                <a:latin typeface="Consolas"/>
                <a:ea typeface="Consolas"/>
                <a:cs typeface="Consolas"/>
                <a:sym typeface="Consolas"/>
              </a:rPr>
              <a:t>  {</a:t>
            </a:r>
            <a:br>
              <a:rPr lang="it">
                <a:latin typeface="Consolas"/>
                <a:ea typeface="Consolas"/>
                <a:cs typeface="Consolas"/>
                <a:sym typeface="Consolas"/>
              </a:rPr>
            </a:br>
            <a:r>
              <a:rPr lang="it">
                <a:latin typeface="Consolas"/>
                <a:ea typeface="Consolas"/>
                <a:cs typeface="Consolas"/>
                <a:sym typeface="Consolas"/>
              </a:rPr>
              <a:t>    return PARENT_MY_SCHEDULE_ACTIVITY;</a:t>
            </a:r>
            <a:br>
              <a:rPr lang="it">
                <a:latin typeface="Consolas"/>
                <a:ea typeface="Consolas"/>
                <a:cs typeface="Consolas"/>
                <a:sym typeface="Consolas"/>
              </a:rPr>
            </a:br>
            <a:r>
              <a:rPr lang="it">
                <a:latin typeface="Consolas"/>
                <a:ea typeface="Consolas"/>
                <a:cs typeface="Consolas"/>
                <a:sym typeface="Consolas"/>
              </a:rPr>
              <a:t>  } else</a:t>
            </a:r>
            <a:br>
              <a:rPr lang="it">
                <a:latin typeface="Consolas"/>
                <a:ea typeface="Consolas"/>
                <a:cs typeface="Consolas"/>
                <a:sym typeface="Consolas"/>
              </a:rPr>
            </a:br>
            <a:r>
              <a:rPr lang="it">
                <a:latin typeface="Consolas"/>
                <a:ea typeface="Consolas"/>
                <a:cs typeface="Consolas"/>
                <a:sym typeface="Consolas"/>
              </a:rPr>
              <a:t>  {</a:t>
            </a:r>
            <a:br>
              <a:rPr lang="it">
                <a:latin typeface="Consolas"/>
                <a:ea typeface="Consolas"/>
                <a:cs typeface="Consolas"/>
                <a:sym typeface="Consolas"/>
              </a:rPr>
            </a:br>
            <a:r>
              <a:rPr lang="it">
                <a:latin typeface="Consolas"/>
                <a:ea typeface="Consolas"/>
                <a:cs typeface="Consolas"/>
                <a:sym typeface="Consolas"/>
              </a:rPr>
              <a:t>    return PARENT_MY_SCHEDULE_ACTIVITY;</a:t>
            </a:r>
            <a:br>
              <a:rPr lang="it">
                <a:latin typeface="Consolas"/>
                <a:ea typeface="Consolas"/>
                <a:cs typeface="Consolas"/>
                <a:sym typeface="Consolas"/>
              </a:rPr>
            </a:br>
            <a:r>
              <a:rPr lang="it">
                <a:latin typeface="Consolas"/>
                <a:ea typeface="Consolas"/>
                <a:cs typeface="Consolas"/>
                <a:sym typeface="Consolas"/>
              </a:rPr>
              <a:t>  }</a:t>
            </a:r>
            <a:br>
              <a:rPr lang="it">
                <a:latin typeface="Consolas"/>
                <a:ea typeface="Consolas"/>
                <a:cs typeface="Consolas"/>
                <a:sym typeface="Consolas"/>
              </a:rPr>
            </a:br>
            <a:r>
              <a:rPr lang="it">
                <a:latin typeface="Consolas"/>
                <a:ea typeface="Consolas"/>
                <a:cs typeface="Consolas"/>
                <a:sym typeface="Consolas"/>
              </a:rPr>
              <a:t>}</a:t>
            </a:r>
          </a:p>
          <a:p>
            <a:pPr lvl="0" rtl="0">
              <a:spcBef>
                <a:spcPts val="0"/>
              </a:spcBef>
              <a:buNone/>
            </a:pPr>
            <a:endParaRPr/>
          </a:p>
          <a:p>
            <a:pPr lvl="0">
              <a:spcBef>
                <a:spcPts val="0"/>
              </a:spcBef>
              <a:buNone/>
            </a:pPr>
            <a:r>
              <a:rPr lang="it"/>
              <a:t>Other examples here: </a:t>
            </a:r>
            <a:r>
              <a:rPr lang="it" u="sng">
                <a:solidFill>
                  <a:schemeClr val="hlink"/>
                </a:solidFill>
                <a:hlinkClick r:id="rId3"/>
              </a:rPr>
              <a:t>https://www.reddit.com/r/badcode</a:t>
            </a:r>
            <a:r>
              <a:rPr lang="it"/>
              <a:t> </a:t>
            </a:r>
          </a:p>
        </p:txBody>
      </p:sp>
      <p:pic>
        <p:nvPicPr>
          <p:cNvPr id="544" name="Shape 544"/>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534375" y="1548299"/>
            <a:ext cx="3297925" cy="2148399"/>
          </a:xfrm>
          <a:prstGeom prst="rect">
            <a:avLst/>
          </a:prstGeom>
          <a:noFill/>
          <a:ln>
            <a:noFill/>
          </a:ln>
        </p:spPr>
      </p:pic>
      <p:sp>
        <p:nvSpPr>
          <p:cNvPr id="545" name="Shape 54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67</a:t>
            </a:fld>
            <a:endParaRPr lang="it"/>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Shape 550"/>
          <p:cNvSpPr txBox="1">
            <a:spLocks noGrp="1"/>
          </p:cNvSpPr>
          <p:nvPr>
            <p:ph type="title"/>
          </p:nvPr>
        </p:nvSpPr>
        <p:spPr>
          <a:xfrm>
            <a:off x="311700" y="126675"/>
            <a:ext cx="8520599" cy="572699"/>
          </a:xfrm>
          <a:prstGeom prst="rect">
            <a:avLst/>
          </a:prstGeom>
        </p:spPr>
        <p:txBody>
          <a:bodyPr lIns="91425" tIns="91425" rIns="91425" bIns="91425" anchor="t" anchorCtr="0">
            <a:noAutofit/>
          </a:bodyPr>
          <a:lstStyle/>
          <a:p>
            <a:pPr lvl="0">
              <a:spcBef>
                <a:spcPts val="0"/>
              </a:spcBef>
              <a:buNone/>
            </a:pPr>
            <a:r>
              <a:rPr lang="it"/>
              <a:t>This was for a chatbot</a:t>
            </a:r>
          </a:p>
        </p:txBody>
      </p:sp>
      <p:pic>
        <p:nvPicPr>
          <p:cNvPr id="551" name="Shape 551" descr="Screen Shot 2015-09-17 at 16.02.06.png"/>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1022771"/>
            <a:ext cx="9144001" cy="3600507"/>
          </a:xfrm>
          <a:prstGeom prst="rect">
            <a:avLst/>
          </a:prstGeom>
          <a:noFill/>
          <a:ln>
            <a:noFill/>
          </a:ln>
        </p:spPr>
      </p:pic>
      <p:sp>
        <p:nvSpPr>
          <p:cNvPr id="552" name="Shape 55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68</a:t>
            </a:fld>
            <a:endParaRPr lang="it"/>
          </a:p>
        </p:txBody>
      </p:sp>
      <p:sp>
        <p:nvSpPr>
          <p:cNvPr id="553" name="Shape 553"/>
          <p:cNvSpPr txBox="1"/>
          <p:nvPr/>
        </p:nvSpPr>
        <p:spPr>
          <a:xfrm>
            <a:off x="335850" y="4663225"/>
            <a:ext cx="8136599" cy="213000"/>
          </a:xfrm>
          <a:prstGeom prst="rect">
            <a:avLst/>
          </a:prstGeom>
          <a:noFill/>
          <a:ln>
            <a:noFill/>
          </a:ln>
        </p:spPr>
        <p:txBody>
          <a:bodyPr lIns="91425" tIns="91425" rIns="91425" bIns="91425" anchor="t" anchorCtr="0">
            <a:noAutofit/>
          </a:bodyPr>
          <a:lstStyle/>
          <a:p>
            <a:pPr lvl="0">
              <a:spcBef>
                <a:spcPts val="0"/>
              </a:spcBef>
              <a:buNone/>
            </a:pPr>
            <a:r>
              <a:rPr lang="it" sz="1200" u="sng">
                <a:solidFill>
                  <a:schemeClr val="hlink"/>
                </a:solidFill>
                <a:hlinkClick r:id="rId4"/>
              </a:rPr>
              <a:t>https://www.reddit.com/r/badcode/comments/3ko55o/someone_tried_to_make_a_chatbot_for_a_programming/</a:t>
            </a:r>
            <a:r>
              <a:rPr lang="it" sz="1200"/>
              <a:t>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Shape 558"/>
          <p:cNvSpPr txBox="1">
            <a:spLocks noGrp="1"/>
          </p:cNvSpPr>
          <p:nvPr>
            <p:ph type="title"/>
          </p:nvPr>
        </p:nvSpPr>
        <p:spPr>
          <a:xfrm>
            <a:off x="311700" y="445025"/>
            <a:ext cx="3407700" cy="572699"/>
          </a:xfrm>
          <a:prstGeom prst="rect">
            <a:avLst/>
          </a:prstGeom>
        </p:spPr>
        <p:txBody>
          <a:bodyPr lIns="91425" tIns="91425" rIns="91425" bIns="91425" anchor="t" anchorCtr="0">
            <a:noAutofit/>
          </a:bodyPr>
          <a:lstStyle/>
          <a:p>
            <a:pPr lvl="0">
              <a:spcBef>
                <a:spcPts val="0"/>
              </a:spcBef>
              <a:buNone/>
            </a:pPr>
            <a:r>
              <a:rPr lang="it"/>
              <a:t>Rounding numbers</a:t>
            </a:r>
          </a:p>
        </p:txBody>
      </p:sp>
      <p:pic>
        <p:nvPicPr>
          <p:cNvPr id="559" name="Shape 559" descr="2KPH5Bn.png"/>
          <p:cNvPicPr preferRelativeResize="0"/>
          <p:nvPr/>
        </p:nvPicPr>
        <p:blipFill>
          <a:blip r:embed="rId3">
            <a:alphaModFix/>
          </a:blip>
          <a:stretch>
            <a:fillRect/>
          </a:stretch>
        </p:blipFill>
        <p:spPr>
          <a:xfrm>
            <a:off x="6299855" y="0"/>
            <a:ext cx="2454639" cy="5143499"/>
          </a:xfrm>
          <a:prstGeom prst="rect">
            <a:avLst/>
          </a:prstGeom>
          <a:noFill/>
          <a:ln>
            <a:noFill/>
          </a:ln>
        </p:spPr>
      </p:pic>
      <p:pic>
        <p:nvPicPr>
          <p:cNvPr id="560" name="Shape 560"/>
          <p:cNvPicPr preferRelativeResize="0"/>
          <p:nvPr/>
        </p:nvPicPr>
        <p:blipFill>
          <a:blip r:embed="rId4">
            <a:alphaModFix/>
          </a:blip>
          <a:stretch>
            <a:fillRect/>
          </a:stretch>
        </p:blipFill>
        <p:spPr>
          <a:xfrm>
            <a:off x="562525" y="2212925"/>
            <a:ext cx="4418774" cy="2198775"/>
          </a:xfrm>
          <a:prstGeom prst="rect">
            <a:avLst/>
          </a:prstGeom>
          <a:noFill/>
          <a:ln>
            <a:noFill/>
          </a:ln>
        </p:spPr>
      </p:pic>
      <p:sp>
        <p:nvSpPr>
          <p:cNvPr id="561" name="Shape 56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69</a:t>
            </a:fld>
            <a:endParaRPr lang="it"/>
          </a:p>
        </p:txBody>
      </p:sp>
      <p:sp>
        <p:nvSpPr>
          <p:cNvPr id="562" name="Shape 562"/>
          <p:cNvSpPr txBox="1"/>
          <p:nvPr/>
        </p:nvSpPr>
        <p:spPr>
          <a:xfrm>
            <a:off x="182350" y="4734575"/>
            <a:ext cx="6121200" cy="280500"/>
          </a:xfrm>
          <a:prstGeom prst="rect">
            <a:avLst/>
          </a:prstGeom>
          <a:noFill/>
          <a:ln>
            <a:noFill/>
          </a:ln>
        </p:spPr>
        <p:txBody>
          <a:bodyPr lIns="91425" tIns="91425" rIns="91425" bIns="91425" anchor="t" anchorCtr="0">
            <a:noAutofit/>
          </a:bodyPr>
          <a:lstStyle/>
          <a:p>
            <a:pPr lvl="0">
              <a:spcBef>
                <a:spcPts val="0"/>
              </a:spcBef>
              <a:buNone/>
            </a:pPr>
            <a:r>
              <a:rPr lang="it" sz="1200" u="sng">
                <a:solidFill>
                  <a:schemeClr val="hlink"/>
                </a:solidFill>
                <a:hlinkClick r:id="rId5"/>
              </a:rPr>
              <a:t>https://www.reddit.com/r/badcode/comments/3j37iy/if_you_can_not_round_numbers/</a:t>
            </a:r>
            <a:r>
              <a:rPr lang="it" sz="120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Next week - Statistical Analysis and Techniques</a:t>
            </a:r>
          </a:p>
        </p:txBody>
      </p:sp>
      <p:sp>
        <p:nvSpPr>
          <p:cNvPr id="96" name="Shape 9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a:t>22nd October @ 1630-1830 </a:t>
            </a:r>
            <a:br>
              <a:rPr lang="it"/>
            </a:br>
            <a:r>
              <a:rPr lang="it"/>
              <a:t>Vinodh Sampath</a:t>
            </a:r>
          </a:p>
          <a:p>
            <a:pPr lvl="0" rtl="0">
              <a:spcBef>
                <a:spcPts val="0"/>
              </a:spcBef>
              <a:buNone/>
            </a:pPr>
            <a:r>
              <a:rPr lang="it"/>
              <a:t>This workshop will focus on techniques for analysing data and carrying out statistical computations using R language.</a:t>
            </a:r>
          </a:p>
          <a:p>
            <a:pPr lvl="0" rtl="0">
              <a:spcBef>
                <a:spcPts val="0"/>
              </a:spcBef>
              <a:buNone/>
            </a:pPr>
            <a:endParaRPr/>
          </a:p>
          <a:p>
            <a:pPr lvl="0" rtl="0">
              <a:spcBef>
                <a:spcPts val="0"/>
              </a:spcBef>
              <a:buNone/>
            </a:pPr>
            <a:r>
              <a:rPr lang="it" b="1"/>
              <a:t>Everyone is welcome!</a:t>
            </a:r>
          </a:p>
          <a:p>
            <a:pPr lvl="0" rtl="0">
              <a:spcBef>
                <a:spcPts val="0"/>
              </a:spcBef>
              <a:buNone/>
            </a:pPr>
            <a:endParaRPr/>
          </a:p>
          <a:p>
            <a:pPr lvl="0">
              <a:spcBef>
                <a:spcPts val="0"/>
              </a:spcBef>
              <a:buNone/>
            </a:pPr>
            <a:endParaRPr/>
          </a:p>
        </p:txBody>
      </p:sp>
      <p:sp>
        <p:nvSpPr>
          <p:cNvPr id="97" name="Shape 9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7</a:t>
            </a:fld>
            <a:endParaRPr lang="it"/>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Obfuscated Code</a:t>
            </a:r>
          </a:p>
        </p:txBody>
      </p:sp>
      <p:sp>
        <p:nvSpPr>
          <p:cNvPr id="568" name="Shape 568"/>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Clr>
                <a:schemeClr val="dk1"/>
              </a:buClr>
              <a:buSzPct val="78571"/>
              <a:buFont typeface="Arial"/>
              <a:buNone/>
            </a:pPr>
            <a:r>
              <a:rPr lang="it" sz="1400">
                <a:solidFill>
                  <a:srgbClr val="5F5F5F"/>
                </a:solidFill>
                <a:latin typeface="Consolas"/>
                <a:ea typeface="Consolas"/>
                <a:cs typeface="Consolas"/>
                <a:sym typeface="Consolas"/>
              </a:rPr>
              <a:t>float s=1944,x[5],y[5],z[5],r[5],j,h,a,b,d,e;int i=33,c,l,f=1;int g(){return f=</a:t>
            </a:r>
          </a:p>
          <a:p>
            <a:pPr lvl="0" rtl="0">
              <a:spcBef>
                <a:spcPts val="0"/>
              </a:spcBef>
              <a:buClr>
                <a:schemeClr val="dk1"/>
              </a:buClr>
              <a:buSzPct val="78571"/>
              <a:buFont typeface="Arial"/>
              <a:buNone/>
            </a:pPr>
            <a:r>
              <a:rPr lang="it" sz="1400">
                <a:solidFill>
                  <a:srgbClr val="5F5F5F"/>
                </a:solidFill>
                <a:latin typeface="Consolas"/>
                <a:ea typeface="Consolas"/>
                <a:cs typeface="Consolas"/>
                <a:sym typeface="Consolas"/>
              </a:rPr>
              <a:t>(f*6478+1)%65346;}m(){x[i]=g()-l;y[i]=(g()-l)/4;r[i]=g()&gt;&gt;4;}main(){char t[1948</a:t>
            </a:r>
          </a:p>
          <a:p>
            <a:pPr lvl="0" rtl="0">
              <a:spcBef>
                <a:spcPts val="0"/>
              </a:spcBef>
              <a:buClr>
                <a:schemeClr val="dk1"/>
              </a:buClr>
              <a:buSzPct val="78571"/>
              <a:buFont typeface="Arial"/>
              <a:buNone/>
            </a:pPr>
            <a:r>
              <a:rPr lang="it" sz="1400">
                <a:solidFill>
                  <a:srgbClr val="5F5F5F"/>
                </a:solidFill>
                <a:latin typeface="Consolas"/>
                <a:ea typeface="Consolas"/>
                <a:cs typeface="Consolas"/>
                <a:sym typeface="Consolas"/>
              </a:rPr>
              <a:t>]=" `MYmtw%FFlj%Jqig~%`jqig~Etsqnsj3stb",*p=t+3,*k="3tjlq9TX";l=s*20;while(i&lt;s)</a:t>
            </a:r>
          </a:p>
          <a:p>
            <a:pPr lvl="0" rtl="0">
              <a:spcBef>
                <a:spcPts val="0"/>
              </a:spcBef>
              <a:buClr>
                <a:schemeClr val="dk1"/>
              </a:buClr>
              <a:buSzPct val="78571"/>
              <a:buFont typeface="Arial"/>
              <a:buNone/>
            </a:pPr>
            <a:r>
              <a:rPr lang="it" sz="1400">
                <a:solidFill>
                  <a:srgbClr val="5F5F5F"/>
                </a:solidFill>
                <a:latin typeface="Consolas"/>
                <a:ea typeface="Consolas"/>
                <a:cs typeface="Consolas"/>
                <a:sym typeface="Consolas"/>
              </a:rPr>
              <a:t>p[i++]='\n'+5;for(i=0;i&lt;5;i++)z[i]=(i?z[i-1]:0)+l/3+!m();while(1){for(c=33;c&lt;s;</a:t>
            </a:r>
          </a:p>
          <a:p>
            <a:pPr lvl="0" rtl="0">
              <a:spcBef>
                <a:spcPts val="0"/>
              </a:spcBef>
              <a:buClr>
                <a:schemeClr val="dk1"/>
              </a:buClr>
              <a:buSzPct val="78571"/>
              <a:buFont typeface="Arial"/>
              <a:buNone/>
            </a:pPr>
            <a:r>
              <a:rPr lang="it" sz="1400">
                <a:solidFill>
                  <a:srgbClr val="5F5F5F"/>
                </a:solidFill>
                <a:latin typeface="Consolas"/>
                <a:ea typeface="Consolas"/>
                <a:cs typeface="Consolas"/>
                <a:sym typeface="Consolas"/>
              </a:rPr>
              <a:t>c++){c+=!((c+1)%81);j=c/s-.5;h=c%81/40.0-1;p[c]=37;for(i=4;i+1;i--)if((b=(a=h*x</a:t>
            </a:r>
          </a:p>
          <a:p>
            <a:pPr lvl="0" rtl="0">
              <a:spcBef>
                <a:spcPts val="0"/>
              </a:spcBef>
              <a:buClr>
                <a:schemeClr val="dk1"/>
              </a:buClr>
              <a:buSzPct val="78571"/>
              <a:buFont typeface="Arial"/>
              <a:buNone/>
            </a:pPr>
            <a:r>
              <a:rPr lang="it" sz="1400">
                <a:solidFill>
                  <a:srgbClr val="5F5F5F"/>
                </a:solidFill>
                <a:latin typeface="Consolas"/>
                <a:ea typeface="Consolas"/>
                <a:cs typeface="Consolas"/>
                <a:sym typeface="Consolas"/>
              </a:rPr>
              <a:t>[i]+j*y[i]+z[i])*a-(d=1+j*j+h*h)*(-r[i]*r[i]+x[i]*x[i]+y[i]*y[i]+z[i]*z[i]))&gt;0)</a:t>
            </a:r>
          </a:p>
          <a:p>
            <a:pPr lvl="0" rtl="0">
              <a:spcBef>
                <a:spcPts val="0"/>
              </a:spcBef>
              <a:buClr>
                <a:schemeClr val="dk1"/>
              </a:buClr>
              <a:buSzPct val="78571"/>
              <a:buFont typeface="Arial"/>
              <a:buNone/>
            </a:pPr>
            <a:r>
              <a:rPr lang="it" sz="1400">
                <a:solidFill>
                  <a:srgbClr val="5F5F5F"/>
                </a:solidFill>
                <a:latin typeface="Consolas"/>
                <a:ea typeface="Consolas"/>
                <a:cs typeface="Consolas"/>
                <a:sym typeface="Consolas"/>
              </a:rPr>
              <a:t>{for(e=b;e*e&gt;b*1.01||e*e&lt;b*.99;e-=.5*(e*e-b)/e);p[c]=k[(int)(8*e/d/r[i])];}}for</a:t>
            </a:r>
          </a:p>
          <a:p>
            <a:pPr lvl="0" rtl="0">
              <a:spcBef>
                <a:spcPts val="0"/>
              </a:spcBef>
              <a:buClr>
                <a:schemeClr val="dk1"/>
              </a:buClr>
              <a:buSzPct val="78571"/>
              <a:buFont typeface="Arial"/>
              <a:buNone/>
            </a:pPr>
            <a:r>
              <a:rPr lang="it" sz="1400">
                <a:solidFill>
                  <a:srgbClr val="5F5F5F"/>
                </a:solidFill>
                <a:latin typeface="Consolas"/>
                <a:ea typeface="Consolas"/>
                <a:cs typeface="Consolas"/>
                <a:sym typeface="Consolas"/>
              </a:rPr>
              <a:t>(i=4;i+1;z[i]-=s/2,i--)z[i]=z[i]&lt;0?l*2+!m():z[i];while(i&lt;s)putchar(t[i++]-5);}}</a:t>
            </a:r>
          </a:p>
          <a:p>
            <a:pPr lvl="0">
              <a:spcBef>
                <a:spcPts val="0"/>
              </a:spcBef>
              <a:buNone/>
            </a:pPr>
            <a:endParaRPr>
              <a:solidFill>
                <a:srgbClr val="5F5F5F"/>
              </a:solidFill>
            </a:endParaRPr>
          </a:p>
        </p:txBody>
      </p:sp>
      <p:sp>
        <p:nvSpPr>
          <p:cNvPr id="569" name="Shape 56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70</a:t>
            </a:fld>
            <a:endParaRPr lang="it"/>
          </a:p>
        </p:txBody>
      </p:sp>
      <p:sp>
        <p:nvSpPr>
          <p:cNvPr id="570" name="Shape 570"/>
          <p:cNvSpPr txBox="1"/>
          <p:nvPr/>
        </p:nvSpPr>
        <p:spPr>
          <a:xfrm>
            <a:off x="292375" y="4767375"/>
            <a:ext cx="5714100" cy="222300"/>
          </a:xfrm>
          <a:prstGeom prst="rect">
            <a:avLst/>
          </a:prstGeom>
          <a:noFill/>
          <a:ln>
            <a:noFill/>
          </a:ln>
        </p:spPr>
        <p:txBody>
          <a:bodyPr lIns="91425" tIns="91425" rIns="91425" bIns="91425" anchor="t" anchorCtr="0">
            <a:noAutofit/>
          </a:bodyPr>
          <a:lstStyle/>
          <a:p>
            <a:pPr lvl="0">
              <a:spcBef>
                <a:spcPts val="0"/>
              </a:spcBef>
              <a:buNone/>
            </a:pPr>
            <a:r>
              <a:rPr lang="it" sz="1200"/>
              <a:t>Source </a:t>
            </a:r>
            <a:r>
              <a:rPr lang="it" sz="1200" u="sng">
                <a:solidFill>
                  <a:schemeClr val="hlink"/>
                </a:solidFill>
                <a:hlinkClick r:id="rId3"/>
              </a:rPr>
              <a:t>http://www.ioccc.org/years.html#1996_eldby</a:t>
            </a:r>
            <a:r>
              <a:rPr lang="it" sz="1200"/>
              <a:t>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Shape 57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Good code example</a:t>
            </a:r>
          </a:p>
        </p:txBody>
      </p:sp>
      <p:sp>
        <p:nvSpPr>
          <p:cNvPr id="576" name="Shape 57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it">
                <a:latin typeface="Consolas"/>
                <a:ea typeface="Consolas"/>
                <a:cs typeface="Consolas"/>
                <a:sym typeface="Consolas"/>
              </a:rPr>
              <a:t>public static void main(String[] args) {</a:t>
            </a:r>
            <a:br>
              <a:rPr lang="it">
                <a:latin typeface="Consolas"/>
                <a:ea typeface="Consolas"/>
                <a:cs typeface="Consolas"/>
                <a:sym typeface="Consolas"/>
              </a:rPr>
            </a:br>
            <a:r>
              <a:rPr lang="it">
                <a:latin typeface="Consolas"/>
                <a:ea typeface="Consolas"/>
                <a:cs typeface="Consolas"/>
                <a:sym typeface="Consolas"/>
              </a:rPr>
              <a:t>    System.out.println("Hello, World");</a:t>
            </a:r>
            <a:br>
              <a:rPr lang="it">
                <a:latin typeface="Consolas"/>
                <a:ea typeface="Consolas"/>
                <a:cs typeface="Consolas"/>
                <a:sym typeface="Consolas"/>
              </a:rPr>
            </a:br>
            <a:r>
              <a:rPr lang="it">
                <a:latin typeface="Consolas"/>
                <a:ea typeface="Consolas"/>
                <a:cs typeface="Consolas"/>
                <a:sym typeface="Consolas"/>
              </a:rPr>
              <a:t>}</a:t>
            </a:r>
          </a:p>
          <a:p>
            <a:pPr lvl="0">
              <a:spcBef>
                <a:spcPts val="0"/>
              </a:spcBef>
              <a:buNone/>
            </a:pPr>
            <a:endParaRPr/>
          </a:p>
        </p:txBody>
      </p:sp>
      <p:sp>
        <p:nvSpPr>
          <p:cNvPr id="577" name="Shape 57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71</a:t>
            </a:fld>
            <a:endParaRPr lang="it"/>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Shape 58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Checking Style Tools</a:t>
            </a:r>
          </a:p>
        </p:txBody>
      </p:sp>
      <p:sp>
        <p:nvSpPr>
          <p:cNvPr id="583" name="Shape 583"/>
          <p:cNvSpPr txBox="1">
            <a:spLocks noGrp="1"/>
          </p:cNvSpPr>
          <p:nvPr>
            <p:ph type="body" idx="1"/>
          </p:nvPr>
        </p:nvSpPr>
        <p:spPr>
          <a:xfrm>
            <a:off x="311700" y="1152475"/>
            <a:ext cx="8520599" cy="3796200"/>
          </a:xfrm>
          <a:prstGeom prst="rect">
            <a:avLst/>
          </a:prstGeom>
        </p:spPr>
        <p:txBody>
          <a:bodyPr lIns="91425" tIns="91425" rIns="91425" bIns="91425" anchor="t" anchorCtr="0">
            <a:noAutofit/>
          </a:bodyPr>
          <a:lstStyle/>
          <a:p>
            <a:pPr lvl="0" rtl="0">
              <a:spcBef>
                <a:spcPts val="0"/>
              </a:spcBef>
              <a:buNone/>
            </a:pPr>
            <a:r>
              <a:rPr lang="it"/>
              <a:t>There are many of them.</a:t>
            </a:r>
          </a:p>
          <a:p>
            <a:pPr marL="457200" lvl="0" indent="-228600" rtl="0">
              <a:spcBef>
                <a:spcPts val="0"/>
              </a:spcBef>
            </a:pPr>
            <a:r>
              <a:rPr lang="it"/>
              <a:t>Java - </a:t>
            </a:r>
            <a:r>
              <a:rPr lang="it" b="1"/>
              <a:t>PMD, FindBugs</a:t>
            </a:r>
            <a:r>
              <a:rPr lang="it"/>
              <a:t>, JTest, </a:t>
            </a:r>
            <a:r>
              <a:rPr lang="it" b="1"/>
              <a:t>Checkstyle</a:t>
            </a:r>
          </a:p>
          <a:p>
            <a:pPr marL="457200" lvl="0" indent="-228600" rtl="0">
              <a:spcBef>
                <a:spcPts val="0"/>
              </a:spcBef>
            </a:pPr>
            <a:r>
              <a:rPr lang="it"/>
              <a:t>C - QA-C, CodeSonar</a:t>
            </a:r>
          </a:p>
          <a:p>
            <a:pPr marL="457200" lvl="0" indent="-228600" rtl="0">
              <a:spcBef>
                <a:spcPts val="0"/>
              </a:spcBef>
            </a:pPr>
            <a:r>
              <a:rPr lang="it"/>
              <a:t>C++ - PC-Lint, C++Test, Coverity</a:t>
            </a:r>
          </a:p>
          <a:p>
            <a:pPr marL="457200" lvl="0" indent="-228600" rtl="0">
              <a:spcBef>
                <a:spcPts val="0"/>
              </a:spcBef>
            </a:pPr>
            <a:r>
              <a:rPr lang="it"/>
              <a:t>C# - FxCop, StyleCop, TICS</a:t>
            </a:r>
          </a:p>
          <a:p>
            <a:pPr marL="457200" lvl="0" indent="-228600" rtl="0">
              <a:spcBef>
                <a:spcPts val="0"/>
              </a:spcBef>
            </a:pPr>
            <a:r>
              <a:rPr lang="it"/>
              <a:t>Python - </a:t>
            </a:r>
            <a:r>
              <a:rPr lang="it">
                <a:solidFill>
                  <a:srgbClr val="5F5F5F"/>
                </a:solidFill>
              </a:rPr>
              <a:t>pylint, pep-8, pychecker</a:t>
            </a:r>
          </a:p>
          <a:p>
            <a:pPr marL="457200" lvl="0" indent="-228600" rtl="0">
              <a:spcBef>
                <a:spcPts val="0"/>
              </a:spcBef>
              <a:buClr>
                <a:srgbClr val="5F5F5F"/>
              </a:buClr>
            </a:pPr>
            <a:r>
              <a:rPr lang="it">
                <a:solidFill>
                  <a:srgbClr val="5F5F5F"/>
                </a:solidFill>
              </a:rPr>
              <a:t>etc ...</a:t>
            </a:r>
          </a:p>
          <a:p>
            <a:pPr lvl="0" rtl="0">
              <a:spcBef>
                <a:spcPts val="0"/>
              </a:spcBef>
              <a:buNone/>
            </a:pPr>
            <a:r>
              <a:rPr lang="it" b="1">
                <a:solidFill>
                  <a:srgbClr val="FF0000"/>
                </a:solidFill>
              </a:rPr>
              <a:t>Many False-Positives!</a:t>
            </a:r>
          </a:p>
          <a:p>
            <a:pPr lvl="0">
              <a:spcBef>
                <a:spcPts val="0"/>
              </a:spcBef>
              <a:buNone/>
            </a:pPr>
            <a:r>
              <a:rPr lang="it"/>
              <a:t>Many options. There is not a right one → best check style tool is you!</a:t>
            </a:r>
          </a:p>
        </p:txBody>
      </p:sp>
      <p:sp>
        <p:nvSpPr>
          <p:cNvPr id="584" name="Shape 58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72</a:t>
            </a:fld>
            <a:endParaRPr lang="it"/>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Watch-Out for warnings</a:t>
            </a:r>
          </a:p>
        </p:txBody>
      </p:sp>
      <p:sp>
        <p:nvSpPr>
          <p:cNvPr id="590" name="Shape 590"/>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0"/>
              </a:spcBef>
            </a:pPr>
            <a:r>
              <a:rPr lang="it"/>
              <a:t>C/C++</a:t>
            </a:r>
          </a:p>
          <a:p>
            <a:pPr marL="914400" lvl="1" indent="-228600" rtl="0">
              <a:spcBef>
                <a:spcPts val="0"/>
              </a:spcBef>
            </a:pPr>
            <a:r>
              <a:rPr lang="it"/>
              <a:t>-Werror (make all warnings into errors); -Wall; -Wextra</a:t>
            </a:r>
          </a:p>
          <a:p>
            <a:pPr marL="914400" lvl="1" indent="-228600" rtl="0">
              <a:spcBef>
                <a:spcPts val="0"/>
              </a:spcBef>
            </a:pPr>
            <a:r>
              <a:rPr lang="it"/>
              <a:t>Windows - /Wn; /WX; /Wall; etc</a:t>
            </a:r>
          </a:p>
          <a:p>
            <a:pPr marL="914400" lvl="1" indent="-228600" rtl="0">
              <a:spcBef>
                <a:spcPts val="0"/>
              </a:spcBef>
            </a:pPr>
            <a:r>
              <a:rPr lang="it"/>
              <a:t>Look after your compiler</a:t>
            </a:r>
          </a:p>
          <a:p>
            <a:pPr marL="457200" lvl="0" indent="-228600" rtl="0">
              <a:spcBef>
                <a:spcPts val="0"/>
              </a:spcBef>
            </a:pPr>
            <a:r>
              <a:rPr lang="it"/>
              <a:t>Java</a:t>
            </a:r>
          </a:p>
          <a:p>
            <a:pPr marL="914400" lvl="1" indent="-228600" rtl="0">
              <a:spcBef>
                <a:spcPts val="0"/>
              </a:spcBef>
            </a:pPr>
            <a:r>
              <a:rPr lang="it"/>
              <a:t>-Xlint (enables all recommended warnings)</a:t>
            </a:r>
          </a:p>
          <a:p>
            <a:pPr marL="914400" lvl="1" indent="-228600" rtl="0">
              <a:spcBef>
                <a:spcPts val="0"/>
              </a:spcBef>
            </a:pPr>
            <a:r>
              <a:rPr lang="it" u="sng">
                <a:solidFill>
                  <a:schemeClr val="hlink"/>
                </a:solidFill>
                <a:hlinkClick r:id="rId3"/>
              </a:rPr>
              <a:t>http://docs.oracle.com/javase/7/docs/technotes/tools/solaris/javac.html</a:t>
            </a:r>
            <a:r>
              <a:rPr lang="it"/>
              <a:t> </a:t>
            </a:r>
          </a:p>
          <a:p>
            <a:pPr marL="457200" lvl="0" indent="-228600" rtl="0">
              <a:spcBef>
                <a:spcPts val="0"/>
              </a:spcBef>
            </a:pPr>
            <a:r>
              <a:rPr lang="it"/>
              <a:t>Know your language</a:t>
            </a:r>
          </a:p>
        </p:txBody>
      </p:sp>
      <p:sp>
        <p:nvSpPr>
          <p:cNvPr id="591" name="Shape 59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73</a:t>
            </a:fld>
            <a:endParaRPr lang="it"/>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Indentation</a:t>
            </a:r>
          </a:p>
        </p:txBody>
      </p:sp>
      <p:sp>
        <p:nvSpPr>
          <p:cNvPr id="597" name="Shape 597"/>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a:t>Many styles → </a:t>
            </a:r>
            <a:r>
              <a:rPr lang="it" u="sng">
                <a:solidFill>
                  <a:schemeClr val="hlink"/>
                </a:solidFill>
                <a:hlinkClick r:id="rId3"/>
              </a:rPr>
              <a:t>https://en.wikipedia.org/wiki/Indent_style</a:t>
            </a:r>
            <a:r>
              <a:rPr lang="it"/>
              <a:t> </a:t>
            </a:r>
          </a:p>
          <a:p>
            <a:pPr lvl="0" rtl="0">
              <a:spcBef>
                <a:spcPts val="0"/>
              </a:spcBef>
              <a:buNone/>
            </a:pPr>
            <a:r>
              <a:rPr lang="it"/>
              <a:t>There is not a right one</a:t>
            </a:r>
          </a:p>
          <a:p>
            <a:pPr lvl="0">
              <a:spcBef>
                <a:spcPts val="0"/>
              </a:spcBef>
              <a:buNone/>
            </a:pPr>
            <a:r>
              <a:rPr lang="it"/>
              <a:t>Be reasonable and consistent</a:t>
            </a:r>
          </a:p>
        </p:txBody>
      </p:sp>
      <p:sp>
        <p:nvSpPr>
          <p:cNvPr id="598" name="Shape 59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74</a:t>
            </a:fld>
            <a:endParaRPr lang="it"/>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Formatting</a:t>
            </a:r>
          </a:p>
        </p:txBody>
      </p:sp>
      <p:sp>
        <p:nvSpPr>
          <p:cNvPr id="604" name="Shape 604"/>
          <p:cNvSpPr txBox="1">
            <a:spLocks noGrp="1"/>
          </p:cNvSpPr>
          <p:nvPr>
            <p:ph type="body" idx="1"/>
          </p:nvPr>
        </p:nvSpPr>
        <p:spPr>
          <a:xfrm>
            <a:off x="311700" y="1152475"/>
            <a:ext cx="8520599" cy="3756299"/>
          </a:xfrm>
          <a:prstGeom prst="rect">
            <a:avLst/>
          </a:prstGeom>
        </p:spPr>
        <p:txBody>
          <a:bodyPr lIns="91425" tIns="91425" rIns="91425" bIns="91425" anchor="t" anchorCtr="0">
            <a:noAutofit/>
          </a:bodyPr>
          <a:lstStyle/>
          <a:p>
            <a:pPr marL="457200" lvl="0" indent="-298450" rtl="0">
              <a:spcBef>
                <a:spcPts val="1000"/>
              </a:spcBef>
              <a:spcAft>
                <a:spcPts val="0"/>
              </a:spcAft>
              <a:buClr>
                <a:schemeClr val="dk1"/>
              </a:buClr>
              <a:buSzPct val="61111"/>
            </a:pPr>
            <a:r>
              <a:rPr lang="it"/>
              <a:t>Vertical formatting</a:t>
            </a:r>
          </a:p>
          <a:p>
            <a:pPr marL="914400" lvl="1" indent="-298450" rtl="0">
              <a:spcBef>
                <a:spcPts val="1000"/>
              </a:spcBef>
              <a:spcAft>
                <a:spcPts val="0"/>
              </a:spcAft>
              <a:buClr>
                <a:schemeClr val="dk1"/>
              </a:buClr>
              <a:buSzPct val="78571"/>
            </a:pPr>
            <a:r>
              <a:rPr lang="it"/>
              <a:t>keep things to a length that people will want to read.</a:t>
            </a:r>
          </a:p>
          <a:p>
            <a:pPr marL="914400" lvl="1" indent="-298450" rtl="0">
              <a:spcBef>
                <a:spcPts val="1000"/>
              </a:spcBef>
              <a:spcAft>
                <a:spcPts val="0"/>
              </a:spcAft>
              <a:buClr>
                <a:schemeClr val="dk1"/>
              </a:buClr>
              <a:buSzPct val="78571"/>
            </a:pPr>
            <a:r>
              <a:rPr lang="it"/>
              <a:t>separate thoughts by empty lines, keep related thoughts close</a:t>
            </a:r>
          </a:p>
          <a:p>
            <a:pPr marL="457200" lvl="0" indent="-298450" rtl="0">
              <a:spcBef>
                <a:spcPts val="1000"/>
              </a:spcBef>
              <a:spcAft>
                <a:spcPts val="0"/>
              </a:spcAft>
              <a:buClr>
                <a:schemeClr val="dk1"/>
              </a:buClr>
              <a:buSzPct val="61111"/>
            </a:pPr>
            <a:r>
              <a:rPr lang="it"/>
              <a:t>Place variables close to where they are used.</a:t>
            </a:r>
          </a:p>
          <a:p>
            <a:pPr marL="457200" lvl="0" indent="-298450" rtl="0">
              <a:spcBef>
                <a:spcPts val="1000"/>
              </a:spcBef>
              <a:spcAft>
                <a:spcPts val="0"/>
              </a:spcAft>
              <a:buClr>
                <a:schemeClr val="dk1"/>
              </a:buClr>
              <a:buSzPct val="61111"/>
            </a:pPr>
            <a:r>
              <a:rPr lang="it"/>
              <a:t>Instance variables should be at the top of a class.</a:t>
            </a:r>
          </a:p>
          <a:p>
            <a:pPr marL="457200" lvl="0" indent="-298450" rtl="0">
              <a:spcBef>
                <a:spcPts val="1000"/>
              </a:spcBef>
              <a:spcAft>
                <a:spcPts val="0"/>
              </a:spcAft>
              <a:buClr>
                <a:schemeClr val="dk1"/>
              </a:buClr>
              <a:buSzPct val="61111"/>
            </a:pPr>
            <a:r>
              <a:rPr lang="it"/>
              <a:t>Prefer short lines over long ones, avoid lines of more than 80 characters, never use more than, say, 100.</a:t>
            </a:r>
          </a:p>
          <a:p>
            <a:pPr marL="457200" lvl="0" indent="-298450" rtl="0">
              <a:spcBef>
                <a:spcPts val="1000"/>
              </a:spcBef>
              <a:spcAft>
                <a:spcPts val="0"/>
              </a:spcAft>
              <a:buClr>
                <a:schemeClr val="dk1"/>
              </a:buClr>
              <a:buSzPct val="61111"/>
            </a:pPr>
            <a:r>
              <a:rPr lang="it"/>
              <a:t>Use IDE tools to keep things tidy and aligned with a consistent code style (week 7 - 1st year)</a:t>
            </a:r>
          </a:p>
          <a:p>
            <a:pPr lvl="0">
              <a:spcBef>
                <a:spcPts val="0"/>
              </a:spcBef>
              <a:buNone/>
            </a:pPr>
            <a:endParaRPr/>
          </a:p>
        </p:txBody>
      </p:sp>
      <p:sp>
        <p:nvSpPr>
          <p:cNvPr id="605" name="Shape 60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75</a:t>
            </a:fld>
            <a:endParaRPr lang="it"/>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Shape 61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Formatting</a:t>
            </a:r>
          </a:p>
        </p:txBody>
      </p:sp>
      <p:sp>
        <p:nvSpPr>
          <p:cNvPr id="611" name="Shape 611"/>
          <p:cNvSpPr txBox="1">
            <a:spLocks noGrp="1"/>
          </p:cNvSpPr>
          <p:nvPr>
            <p:ph type="body" idx="1"/>
          </p:nvPr>
        </p:nvSpPr>
        <p:spPr>
          <a:xfrm>
            <a:off x="311700" y="1152475"/>
            <a:ext cx="8520599" cy="3756299"/>
          </a:xfrm>
          <a:prstGeom prst="rect">
            <a:avLst/>
          </a:prstGeom>
        </p:spPr>
        <p:txBody>
          <a:bodyPr lIns="91425" tIns="91425" rIns="91425" bIns="91425" anchor="t" anchorCtr="0">
            <a:noAutofit/>
          </a:bodyPr>
          <a:lstStyle/>
          <a:p>
            <a:pPr marL="457200" lvl="0" indent="-298450" rtl="0">
              <a:spcBef>
                <a:spcPts val="1000"/>
              </a:spcBef>
              <a:spcAft>
                <a:spcPts val="0"/>
              </a:spcAft>
              <a:buClr>
                <a:schemeClr val="dk1"/>
              </a:buClr>
              <a:buSzPct val="61111"/>
            </a:pPr>
            <a:r>
              <a:rPr lang="it"/>
              <a:t>Space vs Tabs</a:t>
            </a:r>
          </a:p>
          <a:p>
            <a:pPr lvl="0" rtl="0">
              <a:spcBef>
                <a:spcPts val="0"/>
              </a:spcBef>
              <a:buNone/>
            </a:pPr>
            <a:endParaRPr/>
          </a:p>
        </p:txBody>
      </p:sp>
      <p:sp>
        <p:nvSpPr>
          <p:cNvPr id="612" name="Shape 6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it"/>
              <a:t>76</a:t>
            </a:fld>
            <a:endParaRPr lang="it"/>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Shape 61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Formatting - Example</a:t>
            </a:r>
          </a:p>
        </p:txBody>
      </p:sp>
      <p:sp>
        <p:nvSpPr>
          <p:cNvPr id="618" name="Shape 618"/>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it">
                <a:latin typeface="Consolas"/>
                <a:ea typeface="Consolas"/>
                <a:cs typeface="Consolas"/>
                <a:sym typeface="Consolas"/>
              </a:rPr>
              <a:t>private int x; // this is fine</a:t>
            </a:r>
            <a:br>
              <a:rPr lang="it">
                <a:latin typeface="Consolas"/>
                <a:ea typeface="Consolas"/>
                <a:cs typeface="Consolas"/>
                <a:sym typeface="Consolas"/>
              </a:rPr>
            </a:br>
            <a:r>
              <a:rPr lang="it">
                <a:latin typeface="Consolas"/>
                <a:ea typeface="Consolas"/>
                <a:cs typeface="Consolas"/>
                <a:sym typeface="Consolas"/>
              </a:rPr>
              <a:t>private Color color; // this too</a:t>
            </a:r>
            <a:br>
              <a:rPr lang="it">
                <a:latin typeface="Consolas"/>
                <a:ea typeface="Consolas"/>
                <a:cs typeface="Consolas"/>
                <a:sym typeface="Consolas"/>
              </a:rPr>
            </a:br>
            <a:r>
              <a:rPr lang="it">
                <a:latin typeface="Consolas"/>
                <a:ea typeface="Consolas"/>
                <a:cs typeface="Consolas"/>
                <a:sym typeface="Consolas"/>
              </a:rPr>
              <a:t/>
            </a:r>
            <a:br>
              <a:rPr lang="it">
                <a:latin typeface="Consolas"/>
                <a:ea typeface="Consolas"/>
                <a:cs typeface="Consolas"/>
                <a:sym typeface="Consolas"/>
              </a:rPr>
            </a:br>
            <a:r>
              <a:rPr lang="it">
                <a:latin typeface="Consolas"/>
                <a:ea typeface="Consolas"/>
                <a:cs typeface="Consolas"/>
                <a:sym typeface="Consolas"/>
              </a:rPr>
              <a:t>private int</a:t>
            </a:r>
            <a:r>
              <a:rPr lang="it">
                <a:solidFill>
                  <a:srgbClr val="FF0000"/>
                </a:solidFill>
                <a:latin typeface="Consolas"/>
                <a:ea typeface="Consolas"/>
                <a:cs typeface="Consolas"/>
                <a:sym typeface="Consolas"/>
              </a:rPr>
              <a:t>  </a:t>
            </a:r>
            <a:r>
              <a:rPr lang="it">
                <a:latin typeface="Consolas"/>
                <a:ea typeface="Consolas"/>
                <a:cs typeface="Consolas"/>
                <a:sym typeface="Consolas"/>
              </a:rPr>
              <a:t>x;       // permitted, but future edits</a:t>
            </a:r>
            <a:br>
              <a:rPr lang="it">
                <a:latin typeface="Consolas"/>
                <a:ea typeface="Consolas"/>
                <a:cs typeface="Consolas"/>
                <a:sym typeface="Consolas"/>
              </a:rPr>
            </a:br>
            <a:r>
              <a:rPr lang="it">
                <a:latin typeface="Consolas"/>
                <a:ea typeface="Consolas"/>
                <a:cs typeface="Consolas"/>
                <a:sym typeface="Consolas"/>
              </a:rPr>
              <a:t>private int  y;</a:t>
            </a:r>
          </a:p>
          <a:p>
            <a:pPr lvl="0" rtl="0">
              <a:spcBef>
                <a:spcPts val="0"/>
              </a:spcBef>
              <a:buClr>
                <a:schemeClr val="dk1"/>
              </a:buClr>
              <a:buSzPct val="61111"/>
              <a:buFont typeface="Arial"/>
              <a:buNone/>
            </a:pPr>
            <a:r>
              <a:rPr lang="it">
                <a:latin typeface="Consolas"/>
                <a:ea typeface="Consolas"/>
                <a:cs typeface="Consolas"/>
                <a:sym typeface="Consolas"/>
              </a:rPr>
              <a:t/>
            </a:r>
            <a:br>
              <a:rPr lang="it">
                <a:latin typeface="Consolas"/>
                <a:ea typeface="Consolas"/>
                <a:cs typeface="Consolas"/>
                <a:sym typeface="Consolas"/>
              </a:rPr>
            </a:br>
            <a:r>
              <a:rPr lang="it">
                <a:latin typeface="Consolas"/>
                <a:ea typeface="Consolas"/>
                <a:cs typeface="Consolas"/>
                <a:sym typeface="Consolas"/>
              </a:rPr>
              <a:t>private Color color;  // may leave it unaligned</a:t>
            </a:r>
            <a:br>
              <a:rPr lang="it">
                <a:latin typeface="Consolas"/>
                <a:ea typeface="Consolas"/>
                <a:cs typeface="Consolas"/>
                <a:sym typeface="Consolas"/>
              </a:rPr>
            </a:br>
            <a:r>
              <a:rPr lang="it">
                <a:latin typeface="Consolas"/>
                <a:ea typeface="Consolas"/>
                <a:cs typeface="Consolas"/>
                <a:sym typeface="Consolas"/>
              </a:rPr>
              <a:t>private int  y;</a:t>
            </a:r>
          </a:p>
          <a:p>
            <a:pPr lvl="0" rtl="0">
              <a:spcBef>
                <a:spcPts val="0"/>
              </a:spcBef>
              <a:buClr>
                <a:schemeClr val="dk1"/>
              </a:buClr>
              <a:buSzPct val="61111"/>
              <a:buFont typeface="Arial"/>
              <a:buNone/>
            </a:pPr>
            <a:endParaRPr>
              <a:latin typeface="Consolas"/>
              <a:ea typeface="Consolas"/>
              <a:cs typeface="Consolas"/>
              <a:sym typeface="Consolas"/>
            </a:endParaRPr>
          </a:p>
          <a:p>
            <a:pPr lvl="0">
              <a:spcBef>
                <a:spcPts val="0"/>
              </a:spcBef>
              <a:buNone/>
            </a:pPr>
            <a:endParaRPr/>
          </a:p>
        </p:txBody>
      </p:sp>
      <p:sp>
        <p:nvSpPr>
          <p:cNvPr id="619" name="Shape 619"/>
          <p:cNvSpPr txBox="1"/>
          <p:nvPr/>
        </p:nvSpPr>
        <p:spPr>
          <a:xfrm>
            <a:off x="198475" y="4568875"/>
            <a:ext cx="8716499" cy="385499"/>
          </a:xfrm>
          <a:prstGeom prst="rect">
            <a:avLst/>
          </a:prstGeom>
          <a:noFill/>
          <a:ln>
            <a:noFill/>
          </a:ln>
        </p:spPr>
        <p:txBody>
          <a:bodyPr lIns="91425" tIns="91425" rIns="91425" bIns="91425" anchor="t" anchorCtr="0">
            <a:noAutofit/>
          </a:bodyPr>
          <a:lstStyle/>
          <a:p>
            <a:pPr lvl="0">
              <a:spcBef>
                <a:spcPts val="0"/>
              </a:spcBef>
              <a:buNone/>
            </a:pPr>
            <a:r>
              <a:rPr lang="it"/>
              <a:t>Google Java Style guide: </a:t>
            </a:r>
            <a:r>
              <a:rPr lang="it" u="sng">
                <a:solidFill>
                  <a:schemeClr val="hlink"/>
                </a:solidFill>
                <a:hlinkClick r:id="rId3"/>
              </a:rPr>
              <a:t>https://google.github.io/styleguide/javaguide.html#s4.6.3-horizontal-alignment</a:t>
            </a:r>
            <a:r>
              <a:rPr lang="it"/>
              <a:t> </a:t>
            </a:r>
          </a:p>
        </p:txBody>
      </p:sp>
      <p:sp>
        <p:nvSpPr>
          <p:cNvPr id="620" name="Shape 62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77</a:t>
            </a:fld>
            <a:endParaRPr lang="it"/>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Shape 62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Comments (I)</a:t>
            </a:r>
          </a:p>
        </p:txBody>
      </p:sp>
      <p:sp>
        <p:nvSpPr>
          <p:cNvPr id="626" name="Shape 62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it">
                <a:latin typeface="Consolas"/>
                <a:ea typeface="Consolas"/>
                <a:cs typeface="Consolas"/>
                <a:sym typeface="Consolas"/>
              </a:rPr>
              <a:t>/**</a:t>
            </a:r>
            <a:br>
              <a:rPr lang="it">
                <a:latin typeface="Consolas"/>
                <a:ea typeface="Consolas"/>
                <a:cs typeface="Consolas"/>
                <a:sym typeface="Consolas"/>
              </a:rPr>
            </a:br>
            <a:r>
              <a:rPr lang="it">
                <a:latin typeface="Consolas"/>
                <a:ea typeface="Consolas"/>
                <a:cs typeface="Consolas"/>
                <a:sym typeface="Consolas"/>
              </a:rPr>
              <a:t>* For the brave souls who get this far: You are the chosen ones,</a:t>
            </a:r>
            <a:br>
              <a:rPr lang="it">
                <a:latin typeface="Consolas"/>
                <a:ea typeface="Consolas"/>
                <a:cs typeface="Consolas"/>
                <a:sym typeface="Consolas"/>
              </a:rPr>
            </a:br>
            <a:r>
              <a:rPr lang="it">
                <a:latin typeface="Consolas"/>
                <a:ea typeface="Consolas"/>
                <a:cs typeface="Consolas"/>
                <a:sym typeface="Consolas"/>
              </a:rPr>
              <a:t>* the valiant knights of programming who toil away, without rest,</a:t>
            </a:r>
            <a:br>
              <a:rPr lang="it">
                <a:latin typeface="Consolas"/>
                <a:ea typeface="Consolas"/>
                <a:cs typeface="Consolas"/>
                <a:sym typeface="Consolas"/>
              </a:rPr>
            </a:br>
            <a:r>
              <a:rPr lang="it">
                <a:latin typeface="Consolas"/>
                <a:ea typeface="Consolas"/>
                <a:cs typeface="Consolas"/>
                <a:sym typeface="Consolas"/>
              </a:rPr>
              <a:t>* fixing our most awful code. To you, true saviors, kings of men,</a:t>
            </a:r>
            <a:br>
              <a:rPr lang="it">
                <a:latin typeface="Consolas"/>
                <a:ea typeface="Consolas"/>
                <a:cs typeface="Consolas"/>
                <a:sym typeface="Consolas"/>
              </a:rPr>
            </a:br>
            <a:r>
              <a:rPr lang="it">
                <a:latin typeface="Consolas"/>
                <a:ea typeface="Consolas"/>
                <a:cs typeface="Consolas"/>
                <a:sym typeface="Consolas"/>
              </a:rPr>
              <a:t>* I say this: never gonna give you up, never gonna let you down,</a:t>
            </a:r>
            <a:br>
              <a:rPr lang="it">
                <a:latin typeface="Consolas"/>
                <a:ea typeface="Consolas"/>
                <a:cs typeface="Consolas"/>
                <a:sym typeface="Consolas"/>
              </a:rPr>
            </a:br>
            <a:r>
              <a:rPr lang="it">
                <a:latin typeface="Consolas"/>
                <a:ea typeface="Consolas"/>
                <a:cs typeface="Consolas"/>
                <a:sym typeface="Consolas"/>
              </a:rPr>
              <a:t>* never gonna run around and desert you. Never gonna make you cry,</a:t>
            </a:r>
            <a:br>
              <a:rPr lang="it">
                <a:latin typeface="Consolas"/>
                <a:ea typeface="Consolas"/>
                <a:cs typeface="Consolas"/>
                <a:sym typeface="Consolas"/>
              </a:rPr>
            </a:br>
            <a:r>
              <a:rPr lang="it">
                <a:latin typeface="Consolas"/>
                <a:ea typeface="Consolas"/>
                <a:cs typeface="Consolas"/>
                <a:sym typeface="Consolas"/>
              </a:rPr>
              <a:t>* never gonna say goodbye. Never gonna tell a lie and hurt you.</a:t>
            </a:r>
            <a:br>
              <a:rPr lang="it">
                <a:latin typeface="Consolas"/>
                <a:ea typeface="Consolas"/>
                <a:cs typeface="Consolas"/>
                <a:sym typeface="Consolas"/>
              </a:rPr>
            </a:br>
            <a:r>
              <a:rPr lang="it">
                <a:latin typeface="Consolas"/>
                <a:ea typeface="Consolas"/>
                <a:cs typeface="Consolas"/>
                <a:sym typeface="Consolas"/>
              </a:rPr>
              <a:t>*/</a:t>
            </a:r>
          </a:p>
          <a:p>
            <a:pPr lvl="0">
              <a:spcBef>
                <a:spcPts val="0"/>
              </a:spcBef>
              <a:buNone/>
            </a:pPr>
            <a:endParaRPr>
              <a:latin typeface="Consolas"/>
              <a:ea typeface="Consolas"/>
              <a:cs typeface="Consolas"/>
              <a:sym typeface="Consolas"/>
            </a:endParaRPr>
          </a:p>
        </p:txBody>
      </p:sp>
      <p:sp>
        <p:nvSpPr>
          <p:cNvPr id="627" name="Shape 627"/>
          <p:cNvSpPr txBox="1"/>
          <p:nvPr/>
        </p:nvSpPr>
        <p:spPr>
          <a:xfrm>
            <a:off x="265275" y="4516300"/>
            <a:ext cx="8567100" cy="516299"/>
          </a:xfrm>
          <a:prstGeom prst="rect">
            <a:avLst/>
          </a:prstGeom>
          <a:noFill/>
          <a:ln>
            <a:noFill/>
          </a:ln>
        </p:spPr>
        <p:txBody>
          <a:bodyPr lIns="91425" tIns="91425" rIns="91425" bIns="91425" anchor="t" anchorCtr="0">
            <a:noAutofit/>
          </a:bodyPr>
          <a:lstStyle/>
          <a:p>
            <a:pPr lvl="0">
              <a:spcBef>
                <a:spcPts val="0"/>
              </a:spcBef>
              <a:buNone/>
            </a:pPr>
            <a:r>
              <a:rPr lang="it" sz="1200"/>
              <a:t>Credits to the SO Community - </a:t>
            </a:r>
            <a:r>
              <a:rPr lang="it" sz="1200" u="sng">
                <a:solidFill>
                  <a:schemeClr val="hlink"/>
                </a:solidFill>
                <a:hlinkClick r:id="rId3"/>
              </a:rPr>
              <a:t>http://stackoverflow.com/questions/184618/what-is-the-best-comment-in-source-code-you-have-ever-encountered</a:t>
            </a:r>
            <a:r>
              <a:rPr lang="it" sz="1200"/>
              <a:t> </a:t>
            </a:r>
          </a:p>
        </p:txBody>
      </p:sp>
      <p:sp>
        <p:nvSpPr>
          <p:cNvPr id="628" name="Shape 62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78</a:t>
            </a:fld>
            <a:endParaRPr lang="it"/>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Comments (II)</a:t>
            </a:r>
          </a:p>
        </p:txBody>
      </p:sp>
      <p:sp>
        <p:nvSpPr>
          <p:cNvPr id="634" name="Shape 634"/>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a:latin typeface="Consolas"/>
                <a:ea typeface="Consolas"/>
                <a:cs typeface="Consolas"/>
                <a:sym typeface="Consolas"/>
              </a:rPr>
              <a:t>// </a:t>
            </a:r>
            <a:br>
              <a:rPr lang="it">
                <a:latin typeface="Consolas"/>
                <a:ea typeface="Consolas"/>
                <a:cs typeface="Consolas"/>
                <a:sym typeface="Consolas"/>
              </a:rPr>
            </a:br>
            <a:r>
              <a:rPr lang="it">
                <a:latin typeface="Consolas"/>
                <a:ea typeface="Consolas"/>
                <a:cs typeface="Consolas"/>
                <a:sym typeface="Consolas"/>
              </a:rPr>
              <a:t>// Dear maintainer:</a:t>
            </a:r>
            <a:br>
              <a:rPr lang="it">
                <a:latin typeface="Consolas"/>
                <a:ea typeface="Consolas"/>
                <a:cs typeface="Consolas"/>
                <a:sym typeface="Consolas"/>
              </a:rPr>
            </a:br>
            <a:r>
              <a:rPr lang="it">
                <a:latin typeface="Consolas"/>
                <a:ea typeface="Consolas"/>
                <a:cs typeface="Consolas"/>
                <a:sym typeface="Consolas"/>
              </a:rPr>
              <a:t>// </a:t>
            </a:r>
            <a:br>
              <a:rPr lang="it">
                <a:latin typeface="Consolas"/>
                <a:ea typeface="Consolas"/>
                <a:cs typeface="Consolas"/>
                <a:sym typeface="Consolas"/>
              </a:rPr>
            </a:br>
            <a:r>
              <a:rPr lang="it">
                <a:latin typeface="Consolas"/>
                <a:ea typeface="Consolas"/>
                <a:cs typeface="Consolas"/>
                <a:sym typeface="Consolas"/>
              </a:rPr>
              <a:t>// Once you are done trying to 'optimize' this routine,</a:t>
            </a:r>
            <a:br>
              <a:rPr lang="it">
                <a:latin typeface="Consolas"/>
                <a:ea typeface="Consolas"/>
                <a:cs typeface="Consolas"/>
                <a:sym typeface="Consolas"/>
              </a:rPr>
            </a:br>
            <a:r>
              <a:rPr lang="it">
                <a:latin typeface="Consolas"/>
                <a:ea typeface="Consolas"/>
                <a:cs typeface="Consolas"/>
                <a:sym typeface="Consolas"/>
              </a:rPr>
              <a:t>// and have realized what a terrible mistake that was,</a:t>
            </a:r>
            <a:br>
              <a:rPr lang="it">
                <a:latin typeface="Consolas"/>
                <a:ea typeface="Consolas"/>
                <a:cs typeface="Consolas"/>
                <a:sym typeface="Consolas"/>
              </a:rPr>
            </a:br>
            <a:r>
              <a:rPr lang="it">
                <a:latin typeface="Consolas"/>
                <a:ea typeface="Consolas"/>
                <a:cs typeface="Consolas"/>
                <a:sym typeface="Consolas"/>
              </a:rPr>
              <a:t>// please increment the following counter as a warning</a:t>
            </a:r>
            <a:br>
              <a:rPr lang="it">
                <a:latin typeface="Consolas"/>
                <a:ea typeface="Consolas"/>
                <a:cs typeface="Consolas"/>
                <a:sym typeface="Consolas"/>
              </a:rPr>
            </a:br>
            <a:r>
              <a:rPr lang="it">
                <a:latin typeface="Consolas"/>
                <a:ea typeface="Consolas"/>
                <a:cs typeface="Consolas"/>
                <a:sym typeface="Consolas"/>
              </a:rPr>
              <a:t>// to the next guy:</a:t>
            </a:r>
            <a:br>
              <a:rPr lang="it">
                <a:latin typeface="Consolas"/>
                <a:ea typeface="Consolas"/>
                <a:cs typeface="Consolas"/>
                <a:sym typeface="Consolas"/>
              </a:rPr>
            </a:br>
            <a:r>
              <a:rPr lang="it">
                <a:latin typeface="Consolas"/>
                <a:ea typeface="Consolas"/>
                <a:cs typeface="Consolas"/>
                <a:sym typeface="Consolas"/>
              </a:rPr>
              <a:t>// </a:t>
            </a:r>
            <a:br>
              <a:rPr lang="it">
                <a:latin typeface="Consolas"/>
                <a:ea typeface="Consolas"/>
                <a:cs typeface="Consolas"/>
                <a:sym typeface="Consolas"/>
              </a:rPr>
            </a:br>
            <a:r>
              <a:rPr lang="it">
                <a:latin typeface="Consolas"/>
                <a:ea typeface="Consolas"/>
                <a:cs typeface="Consolas"/>
                <a:sym typeface="Consolas"/>
              </a:rPr>
              <a:t>// total_hours_wasted_here = 42</a:t>
            </a:r>
            <a:br>
              <a:rPr lang="it">
                <a:latin typeface="Consolas"/>
                <a:ea typeface="Consolas"/>
                <a:cs typeface="Consolas"/>
                <a:sym typeface="Consolas"/>
              </a:rPr>
            </a:br>
            <a:r>
              <a:rPr lang="it">
                <a:latin typeface="Consolas"/>
                <a:ea typeface="Consolas"/>
                <a:cs typeface="Consolas"/>
                <a:sym typeface="Consolas"/>
              </a:rPr>
              <a:t>//</a:t>
            </a:r>
          </a:p>
          <a:p>
            <a:pPr lvl="0" rtl="0">
              <a:spcBef>
                <a:spcPts val="0"/>
              </a:spcBef>
              <a:buNone/>
            </a:pPr>
            <a:endParaRPr>
              <a:latin typeface="Consolas"/>
              <a:ea typeface="Consolas"/>
              <a:cs typeface="Consolas"/>
              <a:sym typeface="Consolas"/>
            </a:endParaRPr>
          </a:p>
          <a:p>
            <a:pPr lvl="0" rtl="0">
              <a:spcBef>
                <a:spcPts val="0"/>
              </a:spcBef>
              <a:buNone/>
            </a:pPr>
            <a:endParaRPr>
              <a:latin typeface="Consolas"/>
              <a:ea typeface="Consolas"/>
              <a:cs typeface="Consolas"/>
              <a:sym typeface="Consolas"/>
            </a:endParaRPr>
          </a:p>
        </p:txBody>
      </p:sp>
      <p:sp>
        <p:nvSpPr>
          <p:cNvPr id="635" name="Shape 63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79</a:t>
            </a:fld>
            <a:endParaRPr lang="it"/>
          </a:p>
        </p:txBody>
      </p:sp>
      <p:sp>
        <p:nvSpPr>
          <p:cNvPr id="636" name="Shape 636"/>
          <p:cNvSpPr txBox="1"/>
          <p:nvPr/>
        </p:nvSpPr>
        <p:spPr>
          <a:xfrm>
            <a:off x="265275" y="4516300"/>
            <a:ext cx="8567100" cy="516299"/>
          </a:xfrm>
          <a:prstGeom prst="rect">
            <a:avLst/>
          </a:prstGeom>
          <a:noFill/>
          <a:ln>
            <a:noFill/>
          </a:ln>
        </p:spPr>
        <p:txBody>
          <a:bodyPr lIns="91425" tIns="91425" rIns="91425" bIns="91425" anchor="t" anchorCtr="0">
            <a:noAutofit/>
          </a:bodyPr>
          <a:lstStyle/>
          <a:p>
            <a:pPr lvl="0" rtl="0">
              <a:spcBef>
                <a:spcPts val="0"/>
              </a:spcBef>
              <a:buNone/>
            </a:pPr>
            <a:r>
              <a:rPr lang="it" sz="1200"/>
              <a:t>Credits to the SO Community - </a:t>
            </a:r>
            <a:r>
              <a:rPr lang="it" sz="1200" u="sng">
                <a:solidFill>
                  <a:schemeClr val="hlink"/>
                </a:solidFill>
                <a:hlinkClick r:id="rId3"/>
              </a:rPr>
              <a:t>http://stackoverflow.com/questions/184618/what-is-the-best-comment-in-source-code-you-have-ever-encountered</a:t>
            </a:r>
            <a:r>
              <a:rPr lang="it" sz="1200"/>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Essentials in CS - Part II</a:t>
            </a:r>
          </a:p>
        </p:txBody>
      </p:sp>
      <p:pic>
        <p:nvPicPr>
          <p:cNvPr id="103" name="Shape 10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29700" y="1093925"/>
            <a:ext cx="5136725" cy="3847150"/>
          </a:xfrm>
          <a:prstGeom prst="rect">
            <a:avLst/>
          </a:prstGeom>
          <a:noFill/>
          <a:ln>
            <a:noFill/>
          </a:ln>
        </p:spPr>
      </p:pic>
      <p:sp>
        <p:nvSpPr>
          <p:cNvPr id="104" name="Shape 104"/>
          <p:cNvSpPr txBox="1"/>
          <p:nvPr/>
        </p:nvSpPr>
        <p:spPr>
          <a:xfrm>
            <a:off x="5700425" y="1204900"/>
            <a:ext cx="3078000" cy="3567300"/>
          </a:xfrm>
          <a:prstGeom prst="rect">
            <a:avLst/>
          </a:prstGeom>
          <a:noFill/>
          <a:ln>
            <a:noFill/>
          </a:ln>
        </p:spPr>
        <p:txBody>
          <a:bodyPr lIns="91425" tIns="91425" rIns="91425" bIns="91425" anchor="t" anchorCtr="0">
            <a:noAutofit/>
          </a:bodyPr>
          <a:lstStyle/>
          <a:p>
            <a:pPr lvl="0" rtl="0">
              <a:spcBef>
                <a:spcPts val="0"/>
              </a:spcBef>
              <a:buNone/>
            </a:pPr>
            <a:r>
              <a:rPr lang="it"/>
              <a:t>15th October 2015</a:t>
            </a:r>
          </a:p>
          <a:p>
            <a:pPr lvl="0" rtl="0">
              <a:spcBef>
                <a:spcPts val="0"/>
              </a:spcBef>
              <a:buNone/>
            </a:pPr>
            <a:r>
              <a:rPr lang="it"/>
              <a:t>@ 1630-1830</a:t>
            </a:r>
          </a:p>
          <a:p>
            <a:pPr lvl="0" rtl="0">
              <a:spcBef>
                <a:spcPts val="0"/>
              </a:spcBef>
              <a:buNone/>
            </a:pPr>
            <a:r>
              <a:rPr lang="it"/>
              <a:t>Simone I. Conte (sic2)</a:t>
            </a:r>
          </a:p>
          <a:p>
            <a:pPr lvl="0" rtl="0">
              <a:spcBef>
                <a:spcPts val="0"/>
              </a:spcBef>
              <a:buNone/>
            </a:pPr>
            <a:r>
              <a:rPr lang="it" u="sng">
                <a:solidFill>
                  <a:schemeClr val="hlink"/>
                </a:solidFill>
                <a:hlinkClick r:id="rId4"/>
              </a:rPr>
              <a:t>http://sic2.host.cs.st-andrews.ac.uk/</a:t>
            </a:r>
            <a:r>
              <a:rPr lang="it"/>
              <a:t> </a:t>
            </a:r>
          </a:p>
          <a:p>
            <a:pPr lvl="0" rtl="0">
              <a:spcBef>
                <a:spcPts val="0"/>
              </a:spcBef>
              <a:buNone/>
            </a:pPr>
            <a:endParaRPr/>
          </a:p>
          <a:p>
            <a:pPr lvl="0" rtl="0">
              <a:spcBef>
                <a:spcPts val="0"/>
              </a:spcBef>
              <a:buNone/>
            </a:pPr>
            <a:r>
              <a:rPr lang="it">
                <a:solidFill>
                  <a:srgbClr val="5F5F5F"/>
                </a:solidFill>
              </a:rPr>
              <a:t>Thanks to:</a:t>
            </a:r>
          </a:p>
          <a:p>
            <a:pPr lvl="0" rtl="0">
              <a:spcBef>
                <a:spcPts val="0"/>
              </a:spcBef>
              <a:buNone/>
            </a:pPr>
            <a:r>
              <a:rPr lang="it" sz="1200" i="1">
                <a:solidFill>
                  <a:srgbClr val="5F5F5F"/>
                </a:solidFill>
              </a:rPr>
              <a:t>Shyam Reyal, Graham Kirby, Steve Linton, Adrian O’Leinski, Neil Moore, Peter Brown, Mark-Jan Neederhof, Alex Voss, Martin McCaffery, Shyam Reyal, Ian Paterson, Nick Goodall, Richie McMahon, Ishbel Duncan, Jan de Muijnck-Hughes, Lee Huang, Andrew Matheson, Daniel Patterson, Chris Jefferson </a:t>
            </a:r>
          </a:p>
          <a:p>
            <a:pPr lvl="0" rtl="0">
              <a:spcBef>
                <a:spcPts val="0"/>
              </a:spcBef>
              <a:buNone/>
            </a:pPr>
            <a:endParaRPr sz="1200" i="1">
              <a:solidFill>
                <a:srgbClr val="5F5F5F"/>
              </a:solidFill>
            </a:endParaRPr>
          </a:p>
          <a:p>
            <a:pPr lvl="0" rtl="0">
              <a:spcBef>
                <a:spcPts val="0"/>
              </a:spcBef>
              <a:buNone/>
            </a:pPr>
            <a:r>
              <a:rPr lang="it" sz="1200" i="1">
                <a:solidFill>
                  <a:srgbClr val="5F5F5F"/>
                </a:solidFill>
              </a:rPr>
              <a:t>all other people I have met over the years</a:t>
            </a:r>
          </a:p>
          <a:p>
            <a:pPr lvl="0" rtl="0">
              <a:spcBef>
                <a:spcPts val="0"/>
              </a:spcBef>
              <a:buNone/>
            </a:pPr>
            <a:endParaRPr sz="1200" i="1">
              <a:solidFill>
                <a:srgbClr val="5F5F5F"/>
              </a:solidFill>
            </a:endParaRPr>
          </a:p>
          <a:p>
            <a:pPr lvl="0" rtl="0">
              <a:spcBef>
                <a:spcPts val="0"/>
              </a:spcBef>
              <a:buNone/>
            </a:pPr>
            <a:r>
              <a:rPr lang="it" sz="1200" i="1">
                <a:solidFill>
                  <a:srgbClr val="5F5F5F"/>
                </a:solidFill>
              </a:rPr>
              <a:t>and SO</a:t>
            </a:r>
          </a:p>
          <a:p>
            <a:pPr lvl="0">
              <a:spcBef>
                <a:spcPts val="0"/>
              </a:spcBef>
              <a:buNone/>
            </a:pPr>
            <a:endParaRPr b="1">
              <a:solidFill>
                <a:srgbClr val="FF0000"/>
              </a:solidFill>
              <a:highlight>
                <a:srgbClr val="FFFF00"/>
              </a:highlight>
            </a:endParaRPr>
          </a:p>
        </p:txBody>
      </p:sp>
      <p:sp>
        <p:nvSpPr>
          <p:cNvPr id="105" name="Shape 10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8</a:t>
            </a:fld>
            <a:endParaRPr lang="it"/>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Shape 64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Comments (III)</a:t>
            </a:r>
          </a:p>
        </p:txBody>
      </p:sp>
      <p:sp>
        <p:nvSpPr>
          <p:cNvPr id="642" name="Shape 64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a:latin typeface="Consolas"/>
                <a:ea typeface="Consolas"/>
                <a:cs typeface="Consolas"/>
                <a:sym typeface="Consolas"/>
              </a:rPr>
              <a:t>//When I wrote this, only God and I understood what I was doing</a:t>
            </a:r>
            <a:br>
              <a:rPr lang="it">
                <a:latin typeface="Consolas"/>
                <a:ea typeface="Consolas"/>
                <a:cs typeface="Consolas"/>
                <a:sym typeface="Consolas"/>
              </a:rPr>
            </a:br>
            <a:r>
              <a:rPr lang="it">
                <a:latin typeface="Consolas"/>
                <a:ea typeface="Consolas"/>
                <a:cs typeface="Consolas"/>
                <a:sym typeface="Consolas"/>
              </a:rPr>
              <a:t>//Now, God only knows</a:t>
            </a:r>
          </a:p>
          <a:p>
            <a:pPr lvl="0" rtl="0">
              <a:spcBef>
                <a:spcPts val="0"/>
              </a:spcBef>
              <a:buNone/>
            </a:pPr>
            <a:endParaRPr>
              <a:latin typeface="Consolas"/>
              <a:ea typeface="Consolas"/>
              <a:cs typeface="Consolas"/>
              <a:sym typeface="Consolas"/>
            </a:endParaRPr>
          </a:p>
          <a:p>
            <a:pPr lvl="0" rtl="0">
              <a:spcBef>
                <a:spcPts val="0"/>
              </a:spcBef>
              <a:buNone/>
            </a:pPr>
            <a:endParaRPr>
              <a:latin typeface="Consolas"/>
              <a:ea typeface="Consolas"/>
              <a:cs typeface="Consolas"/>
              <a:sym typeface="Consolas"/>
            </a:endParaRPr>
          </a:p>
          <a:p>
            <a:pPr lvl="0" rtl="0">
              <a:spcBef>
                <a:spcPts val="0"/>
              </a:spcBef>
              <a:buNone/>
            </a:pPr>
            <a:endParaRPr>
              <a:latin typeface="Consolas"/>
              <a:ea typeface="Consolas"/>
              <a:cs typeface="Consolas"/>
              <a:sym typeface="Consolas"/>
            </a:endParaRPr>
          </a:p>
        </p:txBody>
      </p:sp>
      <p:sp>
        <p:nvSpPr>
          <p:cNvPr id="643" name="Shape 6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80</a:t>
            </a:fld>
            <a:endParaRPr lang="it"/>
          </a:p>
        </p:txBody>
      </p:sp>
      <p:sp>
        <p:nvSpPr>
          <p:cNvPr id="644" name="Shape 644"/>
          <p:cNvSpPr txBox="1"/>
          <p:nvPr/>
        </p:nvSpPr>
        <p:spPr>
          <a:xfrm>
            <a:off x="265275" y="4516300"/>
            <a:ext cx="8567100" cy="516299"/>
          </a:xfrm>
          <a:prstGeom prst="rect">
            <a:avLst/>
          </a:prstGeom>
          <a:noFill/>
          <a:ln>
            <a:noFill/>
          </a:ln>
        </p:spPr>
        <p:txBody>
          <a:bodyPr lIns="91425" tIns="91425" rIns="91425" bIns="91425" anchor="t" anchorCtr="0">
            <a:noAutofit/>
          </a:bodyPr>
          <a:lstStyle/>
          <a:p>
            <a:pPr lvl="0" rtl="0">
              <a:spcBef>
                <a:spcPts val="0"/>
              </a:spcBef>
              <a:buNone/>
            </a:pPr>
            <a:r>
              <a:rPr lang="it" sz="1200"/>
              <a:t>Credits to the SO Community - </a:t>
            </a:r>
            <a:r>
              <a:rPr lang="it" sz="1200" u="sng">
                <a:solidFill>
                  <a:schemeClr val="hlink"/>
                </a:solidFill>
                <a:hlinkClick r:id="rId3"/>
              </a:rPr>
              <a:t>http://stackoverflow.com/questions/184618/what-is-the-best-comment-in-source-code-you-have-ever-encountered</a:t>
            </a:r>
            <a:r>
              <a:rPr lang="it" sz="1200"/>
              <a:t>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Shape 649"/>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Comments (IV)</a:t>
            </a:r>
          </a:p>
        </p:txBody>
      </p:sp>
      <p:sp>
        <p:nvSpPr>
          <p:cNvPr id="650" name="Shape 650"/>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a:latin typeface="Consolas"/>
                <a:ea typeface="Consolas"/>
                <a:cs typeface="Consolas"/>
                <a:sym typeface="Consolas"/>
              </a:rPr>
              <a:t>return 1; # returns 1</a:t>
            </a:r>
            <a:br>
              <a:rPr lang="it">
                <a:latin typeface="Consolas"/>
                <a:ea typeface="Consolas"/>
                <a:cs typeface="Consolas"/>
                <a:sym typeface="Consolas"/>
              </a:rPr>
            </a:br>
            <a:endParaRPr lang="it">
              <a:latin typeface="Consolas"/>
              <a:ea typeface="Consolas"/>
              <a:cs typeface="Consolas"/>
              <a:sym typeface="Consolas"/>
            </a:endParaRPr>
          </a:p>
          <a:p>
            <a:pPr lvl="0" rtl="0">
              <a:spcBef>
                <a:spcPts val="0"/>
              </a:spcBef>
              <a:buNone/>
            </a:pPr>
            <a:endParaRPr>
              <a:latin typeface="Consolas"/>
              <a:ea typeface="Consolas"/>
              <a:cs typeface="Consolas"/>
              <a:sym typeface="Consolas"/>
            </a:endParaRPr>
          </a:p>
          <a:p>
            <a:pPr lvl="0" rtl="0">
              <a:spcBef>
                <a:spcPts val="0"/>
              </a:spcBef>
              <a:buNone/>
            </a:pPr>
            <a:endParaRPr>
              <a:latin typeface="Consolas"/>
              <a:ea typeface="Consolas"/>
              <a:cs typeface="Consolas"/>
              <a:sym typeface="Consolas"/>
            </a:endParaRPr>
          </a:p>
          <a:p>
            <a:pPr lvl="0" rtl="0">
              <a:spcBef>
                <a:spcPts val="0"/>
              </a:spcBef>
              <a:buNone/>
            </a:pPr>
            <a:endParaRPr>
              <a:latin typeface="Consolas"/>
              <a:ea typeface="Consolas"/>
              <a:cs typeface="Consolas"/>
              <a:sym typeface="Consolas"/>
            </a:endParaRPr>
          </a:p>
          <a:p>
            <a:pPr lvl="0" rtl="0">
              <a:spcBef>
                <a:spcPts val="0"/>
              </a:spcBef>
              <a:buNone/>
            </a:pPr>
            <a:endParaRPr>
              <a:latin typeface="Consolas"/>
              <a:ea typeface="Consolas"/>
              <a:cs typeface="Consolas"/>
              <a:sym typeface="Consolas"/>
            </a:endParaRPr>
          </a:p>
        </p:txBody>
      </p:sp>
      <p:sp>
        <p:nvSpPr>
          <p:cNvPr id="651" name="Shape 65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81</a:t>
            </a:fld>
            <a:endParaRPr lang="it"/>
          </a:p>
        </p:txBody>
      </p:sp>
      <p:sp>
        <p:nvSpPr>
          <p:cNvPr id="652" name="Shape 652"/>
          <p:cNvSpPr txBox="1"/>
          <p:nvPr/>
        </p:nvSpPr>
        <p:spPr>
          <a:xfrm>
            <a:off x="265275" y="4516300"/>
            <a:ext cx="8567100" cy="516299"/>
          </a:xfrm>
          <a:prstGeom prst="rect">
            <a:avLst/>
          </a:prstGeom>
          <a:noFill/>
          <a:ln>
            <a:noFill/>
          </a:ln>
        </p:spPr>
        <p:txBody>
          <a:bodyPr lIns="91425" tIns="91425" rIns="91425" bIns="91425" anchor="t" anchorCtr="0">
            <a:noAutofit/>
          </a:bodyPr>
          <a:lstStyle/>
          <a:p>
            <a:pPr lvl="0" rtl="0">
              <a:spcBef>
                <a:spcPts val="0"/>
              </a:spcBef>
              <a:buNone/>
            </a:pPr>
            <a:r>
              <a:rPr lang="it" sz="1200"/>
              <a:t>Credits to the SO Community - </a:t>
            </a:r>
            <a:r>
              <a:rPr lang="it" sz="1200" u="sng">
                <a:solidFill>
                  <a:schemeClr val="hlink"/>
                </a:solidFill>
                <a:hlinkClick r:id="rId3"/>
              </a:rPr>
              <a:t>http://stackoverflow.com/questions/184618/what-is-the-best-comment-in-source-code-you-have-ever-encountered</a:t>
            </a:r>
            <a:r>
              <a:rPr lang="it" sz="1200"/>
              <a:t>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Shape 65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Comments (V)</a:t>
            </a:r>
          </a:p>
        </p:txBody>
      </p:sp>
      <p:sp>
        <p:nvSpPr>
          <p:cNvPr id="658" name="Shape 658"/>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a:latin typeface="Consolas"/>
                <a:ea typeface="Consolas"/>
                <a:cs typeface="Consolas"/>
                <a:sym typeface="Consolas"/>
              </a:rPr>
              <a:t>/**</a:t>
            </a:r>
            <a:br>
              <a:rPr lang="it">
                <a:latin typeface="Consolas"/>
                <a:ea typeface="Consolas"/>
                <a:cs typeface="Consolas"/>
                <a:sym typeface="Consolas"/>
              </a:rPr>
            </a:br>
            <a:r>
              <a:rPr lang="it">
                <a:latin typeface="Consolas"/>
                <a:ea typeface="Consolas"/>
                <a:cs typeface="Consolas"/>
                <a:sym typeface="Consolas"/>
              </a:rPr>
              <a:t> * Always returns true.</a:t>
            </a:r>
            <a:br>
              <a:rPr lang="it">
                <a:latin typeface="Consolas"/>
                <a:ea typeface="Consolas"/>
                <a:cs typeface="Consolas"/>
                <a:sym typeface="Consolas"/>
              </a:rPr>
            </a:br>
            <a:r>
              <a:rPr lang="it">
                <a:latin typeface="Consolas"/>
                <a:ea typeface="Consolas"/>
                <a:cs typeface="Consolas"/>
                <a:sym typeface="Consolas"/>
              </a:rPr>
              <a:t> */</a:t>
            </a:r>
            <a:br>
              <a:rPr lang="it">
                <a:latin typeface="Consolas"/>
                <a:ea typeface="Consolas"/>
                <a:cs typeface="Consolas"/>
                <a:sym typeface="Consolas"/>
              </a:rPr>
            </a:br>
            <a:r>
              <a:rPr lang="it">
                <a:latin typeface="Consolas"/>
                <a:ea typeface="Consolas"/>
                <a:cs typeface="Consolas"/>
                <a:sym typeface="Consolas"/>
              </a:rPr>
              <a:t>public boolean isAvailable() {</a:t>
            </a:r>
            <a:br>
              <a:rPr lang="it">
                <a:latin typeface="Consolas"/>
                <a:ea typeface="Consolas"/>
                <a:cs typeface="Consolas"/>
                <a:sym typeface="Consolas"/>
              </a:rPr>
            </a:br>
            <a:r>
              <a:rPr lang="it">
                <a:latin typeface="Consolas"/>
                <a:ea typeface="Consolas"/>
                <a:cs typeface="Consolas"/>
                <a:sym typeface="Consolas"/>
              </a:rPr>
              <a:t>    return false;</a:t>
            </a:r>
            <a:br>
              <a:rPr lang="it">
                <a:latin typeface="Consolas"/>
                <a:ea typeface="Consolas"/>
                <a:cs typeface="Consolas"/>
                <a:sym typeface="Consolas"/>
              </a:rPr>
            </a:br>
            <a:r>
              <a:rPr lang="it">
                <a:latin typeface="Consolas"/>
                <a:ea typeface="Consolas"/>
                <a:cs typeface="Consolas"/>
                <a:sym typeface="Consolas"/>
              </a:rPr>
              <a:t>}</a:t>
            </a:r>
            <a:r>
              <a:rPr lang="it"/>
              <a:t/>
            </a:r>
            <a:br>
              <a:rPr lang="it"/>
            </a:br>
            <a:endParaRPr lang="it"/>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p:txBody>
      </p:sp>
      <p:sp>
        <p:nvSpPr>
          <p:cNvPr id="659" name="Shape 65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82</a:t>
            </a:fld>
            <a:endParaRPr lang="it"/>
          </a:p>
        </p:txBody>
      </p:sp>
      <p:sp>
        <p:nvSpPr>
          <p:cNvPr id="660" name="Shape 660"/>
          <p:cNvSpPr txBox="1"/>
          <p:nvPr/>
        </p:nvSpPr>
        <p:spPr>
          <a:xfrm>
            <a:off x="265275" y="4516300"/>
            <a:ext cx="8567100" cy="516299"/>
          </a:xfrm>
          <a:prstGeom prst="rect">
            <a:avLst/>
          </a:prstGeom>
          <a:noFill/>
          <a:ln>
            <a:noFill/>
          </a:ln>
        </p:spPr>
        <p:txBody>
          <a:bodyPr lIns="91425" tIns="91425" rIns="91425" bIns="91425" anchor="t" anchorCtr="0">
            <a:noAutofit/>
          </a:bodyPr>
          <a:lstStyle/>
          <a:p>
            <a:pPr lvl="0" rtl="0">
              <a:spcBef>
                <a:spcPts val="0"/>
              </a:spcBef>
              <a:buNone/>
            </a:pPr>
            <a:r>
              <a:rPr lang="it" sz="1200"/>
              <a:t>Credits to the SO Community - </a:t>
            </a:r>
            <a:r>
              <a:rPr lang="it" sz="1200" u="sng">
                <a:solidFill>
                  <a:schemeClr val="hlink"/>
                </a:solidFill>
                <a:hlinkClick r:id="rId3"/>
              </a:rPr>
              <a:t>http://stackoverflow.com/questions/184618/what-is-the-best-comment-in-source-code-you-have-ever-encountered</a:t>
            </a:r>
            <a:r>
              <a:rPr lang="it" sz="1200"/>
              <a:t>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Shape 66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Comments (VI)</a:t>
            </a:r>
          </a:p>
        </p:txBody>
      </p:sp>
      <p:sp>
        <p:nvSpPr>
          <p:cNvPr id="666" name="Shape 66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a:latin typeface="Consolas"/>
                <a:ea typeface="Consolas"/>
                <a:cs typeface="Consolas"/>
                <a:sym typeface="Consolas"/>
              </a:rPr>
              <a:t>long long ago; /* in a galaxy far far away */</a:t>
            </a:r>
          </a:p>
          <a:p>
            <a:pPr lvl="0" rtl="0">
              <a:spcBef>
                <a:spcPts val="0"/>
              </a:spcBef>
              <a:buNone/>
            </a:pPr>
            <a:r>
              <a:rPr lang="it">
                <a:latin typeface="Consolas"/>
                <a:ea typeface="Consolas"/>
                <a:cs typeface="Consolas"/>
                <a:sym typeface="Consolas"/>
              </a:rPr>
              <a:t/>
            </a:r>
            <a:br>
              <a:rPr lang="it">
                <a:latin typeface="Consolas"/>
                <a:ea typeface="Consolas"/>
                <a:cs typeface="Consolas"/>
                <a:sym typeface="Consolas"/>
              </a:rPr>
            </a:br>
            <a:endParaRPr lang="it">
              <a:latin typeface="Consolas"/>
              <a:ea typeface="Consolas"/>
              <a:cs typeface="Consolas"/>
              <a:sym typeface="Consolas"/>
            </a:endParaRPr>
          </a:p>
          <a:p>
            <a:pPr lvl="0" rtl="0">
              <a:spcBef>
                <a:spcPts val="0"/>
              </a:spcBef>
              <a:buNone/>
            </a:pPr>
            <a:endParaRPr>
              <a:latin typeface="Consolas"/>
              <a:ea typeface="Consolas"/>
              <a:cs typeface="Consolas"/>
              <a:sym typeface="Consolas"/>
            </a:endParaRPr>
          </a:p>
          <a:p>
            <a:pPr lvl="0" rtl="0">
              <a:spcBef>
                <a:spcPts val="0"/>
              </a:spcBef>
              <a:buNone/>
            </a:pPr>
            <a:endParaRPr>
              <a:latin typeface="Consolas"/>
              <a:ea typeface="Consolas"/>
              <a:cs typeface="Consolas"/>
              <a:sym typeface="Consolas"/>
            </a:endParaRPr>
          </a:p>
          <a:p>
            <a:pPr lvl="0" rtl="0">
              <a:spcBef>
                <a:spcPts val="0"/>
              </a:spcBef>
              <a:buNone/>
            </a:pPr>
            <a:endParaRPr>
              <a:latin typeface="Consolas"/>
              <a:ea typeface="Consolas"/>
              <a:cs typeface="Consolas"/>
              <a:sym typeface="Consolas"/>
            </a:endParaRPr>
          </a:p>
          <a:p>
            <a:pPr lvl="0" rtl="0">
              <a:spcBef>
                <a:spcPts val="0"/>
              </a:spcBef>
              <a:buNone/>
            </a:pPr>
            <a:endParaRPr>
              <a:latin typeface="Consolas"/>
              <a:ea typeface="Consolas"/>
              <a:cs typeface="Consolas"/>
              <a:sym typeface="Consolas"/>
            </a:endParaRPr>
          </a:p>
          <a:p>
            <a:pPr lvl="0" rtl="0">
              <a:spcBef>
                <a:spcPts val="0"/>
              </a:spcBef>
              <a:buNone/>
            </a:pPr>
            <a:endParaRPr>
              <a:latin typeface="Consolas"/>
              <a:ea typeface="Consolas"/>
              <a:cs typeface="Consolas"/>
              <a:sym typeface="Consolas"/>
            </a:endParaRPr>
          </a:p>
        </p:txBody>
      </p:sp>
      <p:sp>
        <p:nvSpPr>
          <p:cNvPr id="667" name="Shape 66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83</a:t>
            </a:fld>
            <a:endParaRPr lang="it"/>
          </a:p>
        </p:txBody>
      </p:sp>
      <p:sp>
        <p:nvSpPr>
          <p:cNvPr id="668" name="Shape 668"/>
          <p:cNvSpPr txBox="1"/>
          <p:nvPr/>
        </p:nvSpPr>
        <p:spPr>
          <a:xfrm>
            <a:off x="265275" y="4516300"/>
            <a:ext cx="8567100" cy="516299"/>
          </a:xfrm>
          <a:prstGeom prst="rect">
            <a:avLst/>
          </a:prstGeom>
          <a:noFill/>
          <a:ln>
            <a:noFill/>
          </a:ln>
        </p:spPr>
        <p:txBody>
          <a:bodyPr lIns="91425" tIns="91425" rIns="91425" bIns="91425" anchor="t" anchorCtr="0">
            <a:noAutofit/>
          </a:bodyPr>
          <a:lstStyle/>
          <a:p>
            <a:pPr lvl="0" rtl="0">
              <a:spcBef>
                <a:spcPts val="0"/>
              </a:spcBef>
              <a:buNone/>
            </a:pPr>
            <a:r>
              <a:rPr lang="it" sz="1200"/>
              <a:t>Credits to the SO Community - </a:t>
            </a:r>
            <a:r>
              <a:rPr lang="it" sz="1200" u="sng">
                <a:solidFill>
                  <a:schemeClr val="hlink"/>
                </a:solidFill>
                <a:hlinkClick r:id="rId3"/>
              </a:rPr>
              <a:t>http://stackoverflow.com/questions/184618/what-is-the-best-comment-in-source-code-you-have-ever-encountered</a:t>
            </a:r>
            <a:r>
              <a:rPr lang="it" sz="1200"/>
              <a:t>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Shape 67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Comments (VII)</a:t>
            </a:r>
          </a:p>
        </p:txBody>
      </p:sp>
      <p:sp>
        <p:nvSpPr>
          <p:cNvPr id="674" name="Shape 674"/>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it">
                <a:latin typeface="Consolas"/>
                <a:ea typeface="Consolas"/>
                <a:cs typeface="Consolas"/>
                <a:sym typeface="Consolas"/>
              </a:rPr>
              <a:t>// I can't divide with zero, so I have to divide with something very similar</a:t>
            </a:r>
            <a:br>
              <a:rPr lang="it">
                <a:latin typeface="Consolas"/>
                <a:ea typeface="Consolas"/>
                <a:cs typeface="Consolas"/>
                <a:sym typeface="Consolas"/>
              </a:rPr>
            </a:br>
            <a:r>
              <a:rPr lang="it">
                <a:latin typeface="Consolas"/>
                <a:ea typeface="Consolas"/>
                <a:cs typeface="Consolas"/>
                <a:sym typeface="Consolas"/>
              </a:rPr>
              <a:t>result = number / 0.00000000000001;</a:t>
            </a:r>
          </a:p>
          <a:p>
            <a:pPr lvl="0" rtl="0">
              <a:spcBef>
                <a:spcPts val="0"/>
              </a:spcBef>
              <a:buNone/>
            </a:pPr>
            <a:endParaRPr>
              <a:latin typeface="Consolas"/>
              <a:ea typeface="Consolas"/>
              <a:cs typeface="Consolas"/>
              <a:sym typeface="Consolas"/>
            </a:endParaRPr>
          </a:p>
        </p:txBody>
      </p:sp>
      <p:sp>
        <p:nvSpPr>
          <p:cNvPr id="675" name="Shape 67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84</a:t>
            </a:fld>
            <a:endParaRPr lang="it"/>
          </a:p>
        </p:txBody>
      </p:sp>
      <p:sp>
        <p:nvSpPr>
          <p:cNvPr id="676" name="Shape 676"/>
          <p:cNvSpPr txBox="1"/>
          <p:nvPr/>
        </p:nvSpPr>
        <p:spPr>
          <a:xfrm>
            <a:off x="265275" y="4516300"/>
            <a:ext cx="8567100" cy="516299"/>
          </a:xfrm>
          <a:prstGeom prst="rect">
            <a:avLst/>
          </a:prstGeom>
          <a:noFill/>
          <a:ln>
            <a:noFill/>
          </a:ln>
        </p:spPr>
        <p:txBody>
          <a:bodyPr lIns="91425" tIns="91425" rIns="91425" bIns="91425" anchor="t" anchorCtr="0">
            <a:noAutofit/>
          </a:bodyPr>
          <a:lstStyle/>
          <a:p>
            <a:pPr lvl="0" rtl="0">
              <a:spcBef>
                <a:spcPts val="0"/>
              </a:spcBef>
              <a:buNone/>
            </a:pPr>
            <a:r>
              <a:rPr lang="it" sz="1200"/>
              <a:t>Credits to the SO Community - </a:t>
            </a:r>
            <a:r>
              <a:rPr lang="it" sz="1200" u="sng">
                <a:solidFill>
                  <a:schemeClr val="hlink"/>
                </a:solidFill>
                <a:hlinkClick r:id="rId3"/>
              </a:rPr>
              <a:t>http://stackoverflow.com/questions/184618/what-is-the-best-comment-in-source-code-you-have-ever-encountered</a:t>
            </a:r>
            <a:r>
              <a:rPr lang="it" sz="1200"/>
              <a:t>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Shape 68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Lessons learned</a:t>
            </a:r>
          </a:p>
        </p:txBody>
      </p:sp>
      <p:sp>
        <p:nvSpPr>
          <p:cNvPr id="682" name="Shape 682"/>
          <p:cNvSpPr txBox="1">
            <a:spLocks noGrp="1"/>
          </p:cNvSpPr>
          <p:nvPr>
            <p:ph type="body" idx="1"/>
          </p:nvPr>
        </p:nvSpPr>
        <p:spPr>
          <a:xfrm>
            <a:off x="311700" y="1152475"/>
            <a:ext cx="8520599" cy="36207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it"/>
              <a:t>Funny comments waste time - wasted time to write, wasted time to read, wasted time to show to your colleagues the funny remark that is (almost always) merely puzzling and so on.</a:t>
            </a:r>
          </a:p>
          <a:p>
            <a:pPr lvl="0" rtl="0">
              <a:spcBef>
                <a:spcPts val="0"/>
              </a:spcBef>
              <a:buClr>
                <a:schemeClr val="dk1"/>
              </a:buClr>
              <a:buSzPct val="61111"/>
              <a:buFont typeface="Arial"/>
              <a:buNone/>
            </a:pPr>
            <a:endParaRPr/>
          </a:p>
          <a:p>
            <a:pPr lvl="0" rtl="0">
              <a:spcBef>
                <a:spcPts val="0"/>
              </a:spcBef>
              <a:buNone/>
            </a:pPr>
            <a:r>
              <a:rPr lang="it"/>
              <a:t>If funny comments were actually funny it would change my mind. But once you encourage jokes, do you encourage swearing or insults or maliciousness?</a:t>
            </a:r>
          </a:p>
          <a:p>
            <a:pPr lvl="0" rtl="0">
              <a:spcBef>
                <a:spcPts val="0"/>
              </a:spcBef>
              <a:buNone/>
            </a:pPr>
            <a:endParaRPr sz="1000"/>
          </a:p>
          <a:p>
            <a:pPr lvl="0" rtl="0">
              <a:spcBef>
                <a:spcPts val="0"/>
              </a:spcBef>
              <a:buNone/>
            </a:pPr>
            <a:endParaRPr sz="1000"/>
          </a:p>
          <a:p>
            <a:pPr lvl="0" rtl="0">
              <a:spcBef>
                <a:spcPts val="0"/>
              </a:spcBef>
              <a:buClr>
                <a:schemeClr val="dk1"/>
              </a:buClr>
              <a:buSzPct val="110000"/>
              <a:buFont typeface="Arial"/>
              <a:buNone/>
            </a:pPr>
            <a:r>
              <a:rPr lang="it" sz="1000"/>
              <a:t>Credits to user </a:t>
            </a:r>
            <a:r>
              <a:rPr lang="it" sz="1000" b="1"/>
              <a:t>amelvin</a:t>
            </a:r>
            <a:r>
              <a:rPr lang="it" sz="1000"/>
              <a:t> - </a:t>
            </a:r>
            <a:r>
              <a:rPr lang="it" sz="1000" u="sng">
                <a:solidFill>
                  <a:schemeClr val="hlink"/>
                </a:solidFill>
                <a:hlinkClick r:id="rId3"/>
              </a:rPr>
              <a:t>http://programmers.stackexchange.com/questions/60699/is-funny-commenting-a-bad-practice-or-not</a:t>
            </a:r>
            <a:r>
              <a:rPr lang="it" sz="1000"/>
              <a:t> </a:t>
            </a:r>
          </a:p>
          <a:p>
            <a:pPr lvl="0">
              <a:spcBef>
                <a:spcPts val="0"/>
              </a:spcBef>
              <a:buNone/>
            </a:pPr>
            <a:endParaRPr sz="1000"/>
          </a:p>
        </p:txBody>
      </p:sp>
      <p:sp>
        <p:nvSpPr>
          <p:cNvPr id="683" name="Shape 68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85</a:t>
            </a:fld>
            <a:endParaRPr lang="it"/>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Other bad examples</a:t>
            </a:r>
          </a:p>
        </p:txBody>
      </p:sp>
      <p:sp>
        <p:nvSpPr>
          <p:cNvPr id="689" name="Shape 689"/>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38000"/>
              </a:lnSpc>
              <a:spcBef>
                <a:spcPts val="0"/>
              </a:spcBef>
              <a:spcAft>
                <a:spcPts val="0"/>
              </a:spcAft>
              <a:buClr>
                <a:schemeClr val="dk1"/>
              </a:buClr>
              <a:buSzPct val="61111"/>
              <a:buFont typeface="Arial"/>
              <a:buNone/>
            </a:pPr>
            <a:r>
              <a:rPr lang="it">
                <a:latin typeface="Consolas"/>
                <a:ea typeface="Consolas"/>
                <a:cs typeface="Consolas"/>
                <a:sym typeface="Consolas"/>
              </a:rPr>
              <a:t>fred.penColor(Color.blue);</a:t>
            </a:r>
          </a:p>
          <a:p>
            <a:pPr lvl="0" rtl="0">
              <a:lnSpc>
                <a:spcPct val="138000"/>
              </a:lnSpc>
              <a:spcBef>
                <a:spcPts val="0"/>
              </a:spcBef>
              <a:spcAft>
                <a:spcPts val="0"/>
              </a:spcAft>
              <a:buClr>
                <a:schemeClr val="dk1"/>
              </a:buClr>
              <a:buSzPct val="61111"/>
              <a:buFont typeface="Arial"/>
              <a:buNone/>
            </a:pPr>
            <a:r>
              <a:rPr lang="it">
                <a:latin typeface="Consolas"/>
                <a:ea typeface="Consolas"/>
                <a:cs typeface="Consolas"/>
                <a:sym typeface="Consolas"/>
              </a:rPr>
              <a:t>  	 // the colour of the pen has been set to blue</a:t>
            </a:r>
          </a:p>
          <a:p>
            <a:pPr lvl="0" rtl="0">
              <a:spcBef>
                <a:spcPts val="0"/>
              </a:spcBef>
              <a:buNone/>
            </a:pPr>
            <a:endParaRPr>
              <a:latin typeface="Consolas"/>
              <a:ea typeface="Consolas"/>
              <a:cs typeface="Consolas"/>
              <a:sym typeface="Consolas"/>
            </a:endParaRPr>
          </a:p>
          <a:p>
            <a:pPr lvl="0" rtl="0">
              <a:lnSpc>
                <a:spcPct val="138000"/>
              </a:lnSpc>
              <a:spcBef>
                <a:spcPts val="0"/>
              </a:spcBef>
              <a:spcAft>
                <a:spcPts val="0"/>
              </a:spcAft>
              <a:buClr>
                <a:schemeClr val="dk1"/>
              </a:buClr>
              <a:buSzPct val="61111"/>
              <a:buFont typeface="Arial"/>
              <a:buNone/>
            </a:pPr>
            <a:r>
              <a:rPr lang="it">
                <a:latin typeface="Consolas"/>
                <a:ea typeface="Consolas"/>
                <a:cs typeface="Consolas"/>
                <a:sym typeface="Consolas"/>
              </a:rPr>
              <a:t>tom.bodyColor(Color.red);</a:t>
            </a:r>
          </a:p>
          <a:p>
            <a:pPr lvl="0" rtl="0">
              <a:lnSpc>
                <a:spcPct val="138000"/>
              </a:lnSpc>
              <a:spcBef>
                <a:spcPts val="0"/>
              </a:spcBef>
              <a:spcAft>
                <a:spcPts val="0"/>
              </a:spcAft>
              <a:buNone/>
            </a:pPr>
            <a:r>
              <a:rPr lang="it">
                <a:latin typeface="Consolas"/>
                <a:ea typeface="Consolas"/>
                <a:cs typeface="Consolas"/>
                <a:sym typeface="Consolas"/>
              </a:rPr>
              <a:t>  	 // the turtle's body colour has been changed to blue</a:t>
            </a:r>
          </a:p>
          <a:p>
            <a:pPr lvl="0" rtl="0">
              <a:lnSpc>
                <a:spcPct val="138000"/>
              </a:lnSpc>
              <a:spcBef>
                <a:spcPts val="0"/>
              </a:spcBef>
              <a:spcAft>
                <a:spcPts val="0"/>
              </a:spcAft>
              <a:buNone/>
            </a:pPr>
            <a:endParaRPr>
              <a:latin typeface="Consolas"/>
              <a:ea typeface="Consolas"/>
              <a:cs typeface="Consolas"/>
              <a:sym typeface="Consolas"/>
            </a:endParaRPr>
          </a:p>
          <a:p>
            <a:pPr lvl="0" rtl="0">
              <a:lnSpc>
                <a:spcPct val="138000"/>
              </a:lnSpc>
              <a:spcBef>
                <a:spcPts val="0"/>
              </a:spcBef>
              <a:spcAft>
                <a:spcPts val="0"/>
              </a:spcAft>
              <a:buNone/>
            </a:pPr>
            <a:endParaRPr>
              <a:latin typeface="Consolas"/>
              <a:ea typeface="Consolas"/>
              <a:cs typeface="Consolas"/>
              <a:sym typeface="Consolas"/>
            </a:endParaRPr>
          </a:p>
          <a:p>
            <a:pPr lvl="0" rtl="0">
              <a:lnSpc>
                <a:spcPct val="138000"/>
              </a:lnSpc>
              <a:spcBef>
                <a:spcPts val="0"/>
              </a:spcBef>
              <a:spcAft>
                <a:spcPts val="0"/>
              </a:spcAft>
              <a:buClr>
                <a:schemeClr val="dk1"/>
              </a:buClr>
              <a:buSzPct val="61111"/>
              <a:buFont typeface="Arial"/>
              <a:buNone/>
            </a:pPr>
            <a:r>
              <a:rPr lang="it">
                <a:latin typeface="Consolas"/>
                <a:ea typeface="Consolas"/>
                <a:cs typeface="Consolas"/>
                <a:sym typeface="Consolas"/>
              </a:rPr>
              <a:t>//imports Turtle Donald into Drawing Window Object</a:t>
            </a:r>
          </a:p>
          <a:p>
            <a:pPr lvl="0" rtl="0">
              <a:lnSpc>
                <a:spcPct val="138000"/>
              </a:lnSpc>
              <a:spcBef>
                <a:spcPts val="0"/>
              </a:spcBef>
              <a:spcAft>
                <a:spcPts val="0"/>
              </a:spcAft>
              <a:buNone/>
            </a:pPr>
            <a:r>
              <a:rPr lang="it">
                <a:latin typeface="Consolas"/>
                <a:ea typeface="Consolas"/>
                <a:cs typeface="Consolas"/>
                <a:sym typeface="Consolas"/>
              </a:rPr>
              <a:t>DrawingWindow.add(Martin);</a:t>
            </a:r>
          </a:p>
          <a:p>
            <a:pPr lvl="0">
              <a:spcBef>
                <a:spcPts val="0"/>
              </a:spcBef>
              <a:buNone/>
            </a:pPr>
            <a:endParaRPr>
              <a:latin typeface="Consolas"/>
              <a:ea typeface="Consolas"/>
              <a:cs typeface="Consolas"/>
              <a:sym typeface="Consolas"/>
            </a:endParaRPr>
          </a:p>
        </p:txBody>
      </p:sp>
      <p:sp>
        <p:nvSpPr>
          <p:cNvPr id="690" name="Shape 69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86</a:t>
            </a:fld>
            <a:endParaRPr lang="it"/>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Shape 69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Good Comments</a:t>
            </a:r>
          </a:p>
        </p:txBody>
      </p:sp>
      <p:sp>
        <p:nvSpPr>
          <p:cNvPr id="696" name="Shape 69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98450" rtl="0">
              <a:spcBef>
                <a:spcPts val="0"/>
              </a:spcBef>
              <a:spcAft>
                <a:spcPts val="0"/>
              </a:spcAft>
              <a:buClr>
                <a:schemeClr val="dk1"/>
              </a:buClr>
              <a:buSzPct val="61111"/>
            </a:pPr>
            <a:r>
              <a:rPr lang="it"/>
              <a:t>Legal comments (author, copyright, license etc.); </a:t>
            </a:r>
          </a:p>
          <a:p>
            <a:pPr marL="914400" lvl="1" indent="-298450" rtl="0">
              <a:spcBef>
                <a:spcPts val="0"/>
              </a:spcBef>
              <a:spcAft>
                <a:spcPts val="0"/>
              </a:spcAft>
              <a:buClr>
                <a:schemeClr val="dk1"/>
              </a:buClr>
              <a:buSzPct val="78571"/>
            </a:pPr>
            <a:r>
              <a:rPr lang="it"/>
              <a:t>IDEs might collapse lengthy legal comments</a:t>
            </a:r>
          </a:p>
          <a:p>
            <a:pPr marL="457200" lvl="0" indent="-298450" rtl="0">
              <a:spcBef>
                <a:spcPts val="0"/>
              </a:spcBef>
              <a:spcAft>
                <a:spcPts val="0"/>
              </a:spcAft>
              <a:buClr>
                <a:schemeClr val="dk1"/>
              </a:buClr>
              <a:buSzPct val="61111"/>
            </a:pPr>
            <a:r>
              <a:rPr lang="it"/>
              <a:t>Informative Comments</a:t>
            </a:r>
          </a:p>
          <a:p>
            <a:pPr marL="457200" lvl="0" indent="-298450" rtl="0">
              <a:spcBef>
                <a:spcPts val="0"/>
              </a:spcBef>
              <a:spcAft>
                <a:spcPts val="0"/>
              </a:spcAft>
              <a:buClr>
                <a:schemeClr val="dk1"/>
              </a:buClr>
              <a:buSzPct val="61111"/>
            </a:pPr>
            <a:r>
              <a:rPr lang="it"/>
              <a:t>JavaDoc comments in public APIs</a:t>
            </a:r>
          </a:p>
          <a:p>
            <a:pPr marL="457200" lvl="0" indent="-298450" rtl="0">
              <a:spcBef>
                <a:spcPts val="0"/>
              </a:spcBef>
              <a:spcAft>
                <a:spcPts val="0"/>
              </a:spcAft>
              <a:buClr>
                <a:schemeClr val="dk1"/>
              </a:buClr>
              <a:buSzPct val="61111"/>
            </a:pPr>
            <a:r>
              <a:rPr lang="it"/>
              <a:t>Expressing intention</a:t>
            </a:r>
          </a:p>
          <a:p>
            <a:pPr marL="457200" lvl="0" indent="-298450" rtl="0">
              <a:spcBef>
                <a:spcPts val="0"/>
              </a:spcBef>
              <a:spcAft>
                <a:spcPts val="0"/>
              </a:spcAft>
              <a:buClr>
                <a:schemeClr val="dk1"/>
              </a:buClr>
              <a:buSzPct val="61111"/>
            </a:pPr>
            <a:r>
              <a:rPr lang="it"/>
              <a:t>Clarifications</a:t>
            </a:r>
          </a:p>
          <a:p>
            <a:pPr marL="457200" lvl="0" indent="-298450" rtl="0">
              <a:spcBef>
                <a:spcPts val="0"/>
              </a:spcBef>
              <a:spcAft>
                <a:spcPts val="0"/>
              </a:spcAft>
              <a:buClr>
                <a:schemeClr val="dk1"/>
              </a:buClr>
              <a:buSzPct val="61111"/>
            </a:pPr>
            <a:r>
              <a:rPr lang="it"/>
              <a:t>Explaining code that cannot be changed and is therefore unclear</a:t>
            </a:r>
          </a:p>
          <a:p>
            <a:pPr marL="914400" lvl="1" indent="-298450" rtl="0">
              <a:spcBef>
                <a:spcPts val="0"/>
              </a:spcBef>
              <a:spcAft>
                <a:spcPts val="0"/>
              </a:spcAft>
              <a:buClr>
                <a:schemeClr val="dk1"/>
              </a:buClr>
              <a:buSzPct val="78571"/>
            </a:pPr>
            <a:r>
              <a:rPr lang="it"/>
              <a:t>e.g., when using a standard library</a:t>
            </a:r>
          </a:p>
          <a:p>
            <a:pPr marL="457200" lvl="0" indent="-298450" rtl="0">
              <a:spcBef>
                <a:spcPts val="0"/>
              </a:spcBef>
              <a:spcAft>
                <a:spcPts val="0"/>
              </a:spcAft>
              <a:buClr>
                <a:schemeClr val="dk1"/>
              </a:buClr>
              <a:buSzPct val="61111"/>
            </a:pPr>
            <a:r>
              <a:rPr lang="it"/>
              <a:t>Warning of consequences</a:t>
            </a:r>
          </a:p>
          <a:p>
            <a:pPr marL="457200" lvl="0" indent="-298450" rtl="0">
              <a:spcBef>
                <a:spcPts val="0"/>
              </a:spcBef>
              <a:spcAft>
                <a:spcPts val="0"/>
              </a:spcAft>
              <a:buClr>
                <a:schemeClr val="dk1"/>
              </a:buClr>
              <a:buSzPct val="61111"/>
            </a:pPr>
            <a:r>
              <a:rPr lang="it"/>
              <a:t>TODO/FIXME comments</a:t>
            </a:r>
          </a:p>
          <a:p>
            <a:pPr marL="457200" lvl="0" indent="-298450" rtl="0">
              <a:spcBef>
                <a:spcPts val="0"/>
              </a:spcBef>
              <a:spcAft>
                <a:spcPts val="0"/>
              </a:spcAft>
              <a:buClr>
                <a:schemeClr val="dk1"/>
              </a:buClr>
              <a:buSzPct val="61111"/>
            </a:pPr>
            <a:r>
              <a:rPr lang="it"/>
              <a:t>Highlighting something as important that is not obvious</a:t>
            </a:r>
          </a:p>
          <a:p>
            <a:pPr lvl="0">
              <a:spcBef>
                <a:spcPts val="0"/>
              </a:spcBef>
              <a:buNone/>
            </a:pPr>
            <a:endParaRPr/>
          </a:p>
        </p:txBody>
      </p:sp>
      <p:sp>
        <p:nvSpPr>
          <p:cNvPr id="697" name="Shape 69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87</a:t>
            </a:fld>
            <a:endParaRPr lang="it"/>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Shape 70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Good Comments - Example I</a:t>
            </a:r>
          </a:p>
        </p:txBody>
      </p:sp>
      <p:sp>
        <p:nvSpPr>
          <p:cNvPr id="703" name="Shape 703"/>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r>
              <a:rPr lang="it">
                <a:latin typeface="Consolas"/>
                <a:ea typeface="Consolas"/>
                <a:cs typeface="Consolas"/>
                <a:sym typeface="Consolas"/>
              </a:rPr>
              <a:t>// format matcher kk:mm:ss EEE, MMM dd, yyyy</a:t>
            </a:r>
            <a:br>
              <a:rPr lang="it">
                <a:latin typeface="Consolas"/>
                <a:ea typeface="Consolas"/>
                <a:cs typeface="Consolas"/>
                <a:sym typeface="Consolas"/>
              </a:rPr>
            </a:br>
            <a:r>
              <a:rPr lang="it">
                <a:latin typeface="Consolas"/>
                <a:ea typeface="Consolas"/>
                <a:cs typeface="Consolas"/>
                <a:sym typeface="Consolas"/>
              </a:rPr>
              <a:t>Pattern timeMatcher = </a:t>
            </a:r>
            <a:br>
              <a:rPr lang="it">
                <a:latin typeface="Consolas"/>
                <a:ea typeface="Consolas"/>
                <a:cs typeface="Consolas"/>
                <a:sym typeface="Consolas"/>
              </a:rPr>
            </a:br>
            <a:r>
              <a:rPr lang="it">
                <a:latin typeface="Consolas"/>
                <a:ea typeface="Consolas"/>
                <a:cs typeface="Consolas"/>
                <a:sym typeface="Consolas"/>
              </a:rPr>
              <a:t>		Pattern.compile(“\\d*:\\d*:\d* \\w*, \\w* \\d*, \\d*”);</a:t>
            </a:r>
          </a:p>
        </p:txBody>
      </p:sp>
      <p:sp>
        <p:nvSpPr>
          <p:cNvPr id="704" name="Shape 70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88</a:t>
            </a:fld>
            <a:endParaRPr lang="it"/>
          </a:p>
        </p:txBody>
      </p:sp>
      <p:sp>
        <p:nvSpPr>
          <p:cNvPr id="705" name="Shape 705"/>
          <p:cNvSpPr txBox="1"/>
          <p:nvPr/>
        </p:nvSpPr>
        <p:spPr>
          <a:xfrm>
            <a:off x="238300" y="4664225"/>
            <a:ext cx="5735100" cy="358499"/>
          </a:xfrm>
          <a:prstGeom prst="rect">
            <a:avLst/>
          </a:prstGeom>
          <a:noFill/>
          <a:ln>
            <a:noFill/>
          </a:ln>
        </p:spPr>
        <p:txBody>
          <a:bodyPr lIns="91425" tIns="91425" rIns="91425" bIns="91425" anchor="t" anchorCtr="0">
            <a:noAutofit/>
          </a:bodyPr>
          <a:lstStyle/>
          <a:p>
            <a:pPr lvl="0">
              <a:spcBef>
                <a:spcPts val="0"/>
              </a:spcBef>
              <a:buNone/>
            </a:pPr>
            <a:r>
              <a:rPr lang="it"/>
              <a:t>Credits to CleanCode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Good Comments - Example II</a:t>
            </a:r>
          </a:p>
        </p:txBody>
      </p:sp>
      <p:sp>
        <p:nvSpPr>
          <p:cNvPr id="711" name="Shape 711"/>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a:latin typeface="Consolas"/>
                <a:ea typeface="Consolas"/>
                <a:cs typeface="Consolas"/>
                <a:sym typeface="Consolas"/>
              </a:rPr>
              <a:t>// Every multiple in the array has a prime factor that</a:t>
            </a:r>
            <a:br>
              <a:rPr lang="it">
                <a:latin typeface="Consolas"/>
                <a:ea typeface="Consolas"/>
                <a:cs typeface="Consolas"/>
                <a:sym typeface="Consolas"/>
              </a:rPr>
            </a:br>
            <a:r>
              <a:rPr lang="it">
                <a:latin typeface="Consolas"/>
                <a:ea typeface="Consolas"/>
                <a:cs typeface="Consolas"/>
                <a:sym typeface="Consolas"/>
              </a:rPr>
              <a:t>// is less than or equal to the root of the array size,</a:t>
            </a:r>
            <a:br>
              <a:rPr lang="it">
                <a:latin typeface="Consolas"/>
                <a:ea typeface="Consolas"/>
                <a:cs typeface="Consolas"/>
                <a:sym typeface="Consolas"/>
              </a:rPr>
            </a:br>
            <a:r>
              <a:rPr lang="it">
                <a:latin typeface="Consolas"/>
                <a:ea typeface="Consolas"/>
                <a:cs typeface="Consolas"/>
                <a:sym typeface="Consolas"/>
              </a:rPr>
              <a:t>// so we don’t have to cross out multiples of numbers</a:t>
            </a:r>
            <a:br>
              <a:rPr lang="it">
                <a:latin typeface="Consolas"/>
                <a:ea typeface="Consolas"/>
                <a:cs typeface="Consolas"/>
                <a:sym typeface="Consolas"/>
              </a:rPr>
            </a:br>
            <a:r>
              <a:rPr lang="it">
                <a:latin typeface="Consolas"/>
                <a:ea typeface="Consolas"/>
                <a:cs typeface="Consolas"/>
                <a:sym typeface="Consolas"/>
              </a:rPr>
              <a:t>// larger than that root</a:t>
            </a:r>
            <a:br>
              <a:rPr lang="it">
                <a:latin typeface="Consolas"/>
                <a:ea typeface="Consolas"/>
                <a:cs typeface="Consolas"/>
                <a:sym typeface="Consolas"/>
              </a:rPr>
            </a:br>
            <a:r>
              <a:rPr lang="it">
                <a:latin typeface="Consolas"/>
                <a:ea typeface="Consolas"/>
                <a:cs typeface="Consolas"/>
                <a:sym typeface="Consolas"/>
              </a:rPr>
              <a:t>double iterationLimit = Math.sqrt(crossedOut.length);</a:t>
            </a:r>
            <a:br>
              <a:rPr lang="it">
                <a:latin typeface="Consolas"/>
                <a:ea typeface="Consolas"/>
                <a:cs typeface="Consolas"/>
                <a:sym typeface="Consolas"/>
              </a:rPr>
            </a:br>
            <a:r>
              <a:rPr lang="it">
                <a:latin typeface="Consolas"/>
                <a:ea typeface="Consolas"/>
                <a:cs typeface="Consolas"/>
                <a:sym typeface="Consolas"/>
              </a:rPr>
              <a:t>return (int) iterationLimit;</a:t>
            </a:r>
          </a:p>
        </p:txBody>
      </p:sp>
      <p:sp>
        <p:nvSpPr>
          <p:cNvPr id="712" name="Shape 7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it"/>
              <a:t>89</a:t>
            </a:fld>
            <a:endParaRPr lang="it"/>
          </a:p>
        </p:txBody>
      </p:sp>
      <p:sp>
        <p:nvSpPr>
          <p:cNvPr id="713" name="Shape 713"/>
          <p:cNvSpPr txBox="1"/>
          <p:nvPr/>
        </p:nvSpPr>
        <p:spPr>
          <a:xfrm>
            <a:off x="238300" y="4664225"/>
            <a:ext cx="5735100" cy="358499"/>
          </a:xfrm>
          <a:prstGeom prst="rect">
            <a:avLst/>
          </a:prstGeom>
          <a:noFill/>
          <a:ln>
            <a:noFill/>
          </a:ln>
        </p:spPr>
        <p:txBody>
          <a:bodyPr lIns="91425" tIns="91425" rIns="91425" bIns="91425" anchor="t" anchorCtr="0">
            <a:noAutofit/>
          </a:bodyPr>
          <a:lstStyle/>
          <a:p>
            <a:pPr lvl="0" rtl="0">
              <a:spcBef>
                <a:spcPts val="0"/>
              </a:spcBef>
              <a:buNone/>
            </a:pPr>
            <a:r>
              <a:rPr lang="it"/>
              <a:t>Credits to CleanCode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Credits</a:t>
            </a:r>
          </a:p>
        </p:txBody>
      </p:sp>
      <p:sp>
        <p:nvSpPr>
          <p:cNvPr id="111" name="Shape 111"/>
          <p:cNvSpPr txBox="1">
            <a:spLocks noGrp="1"/>
          </p:cNvSpPr>
          <p:nvPr>
            <p:ph type="body" idx="1"/>
          </p:nvPr>
        </p:nvSpPr>
        <p:spPr>
          <a:xfrm>
            <a:off x="311700" y="1152475"/>
            <a:ext cx="4347600" cy="3416400"/>
          </a:xfrm>
          <a:prstGeom prst="rect">
            <a:avLst/>
          </a:prstGeom>
        </p:spPr>
        <p:txBody>
          <a:bodyPr lIns="91425" tIns="91425" rIns="91425" bIns="91425" anchor="t" anchorCtr="0">
            <a:noAutofit/>
          </a:bodyPr>
          <a:lstStyle/>
          <a:p>
            <a:pPr lvl="0" rtl="0">
              <a:spcBef>
                <a:spcPts val="0"/>
              </a:spcBef>
              <a:buNone/>
            </a:pPr>
            <a:r>
              <a:rPr lang="it"/>
              <a:t>Clean Code - Available in library (x4)</a:t>
            </a:r>
          </a:p>
          <a:p>
            <a:pPr lvl="0" rtl="0">
              <a:spcBef>
                <a:spcPts val="0"/>
              </a:spcBef>
              <a:buNone/>
            </a:pPr>
            <a:r>
              <a:rPr lang="it"/>
              <a:t>@@@</a:t>
            </a:r>
          </a:p>
          <a:p>
            <a:pPr lvl="0" rtl="0">
              <a:spcBef>
                <a:spcPts val="0"/>
              </a:spcBef>
              <a:buNone/>
            </a:pPr>
            <a:r>
              <a:rPr lang="it"/>
              <a:t>CS5030/1 by Alex Voss</a:t>
            </a:r>
          </a:p>
          <a:p>
            <a:pPr lvl="0" indent="457200" rtl="0">
              <a:spcBef>
                <a:spcPts val="0"/>
              </a:spcBef>
              <a:buNone/>
            </a:pPr>
            <a:r>
              <a:rPr lang="it" sz="1400" u="sng">
                <a:solidFill>
                  <a:schemeClr val="hlink"/>
                </a:solidFill>
                <a:hlinkClick r:id="rId3"/>
              </a:rPr>
              <a:t>https://studres.cs.st-andrews.ac.uk/CS5031/</a:t>
            </a:r>
          </a:p>
          <a:p>
            <a:pPr marL="0" lvl="0" indent="0" rtl="0">
              <a:spcBef>
                <a:spcPts val="0"/>
              </a:spcBef>
              <a:buNone/>
            </a:pPr>
            <a:r>
              <a:rPr lang="it" sz="1400"/>
              <a:t>@@@</a:t>
            </a:r>
          </a:p>
          <a:p>
            <a:pPr marL="0" lvl="0" indent="0" rtl="0">
              <a:spcBef>
                <a:spcPts val="0"/>
              </a:spcBef>
              <a:buNone/>
            </a:pPr>
            <a:r>
              <a:rPr lang="it" sz="1400"/>
              <a:t>Experts’ opinions</a:t>
            </a:r>
          </a:p>
          <a:p>
            <a:pPr marL="0" lvl="0" indent="457200">
              <a:spcBef>
                <a:spcPts val="0"/>
              </a:spcBef>
              <a:buNone/>
            </a:pPr>
            <a:r>
              <a:rPr lang="it" sz="1400" u="sng">
                <a:solidFill>
                  <a:schemeClr val="hlink"/>
                </a:solidFill>
                <a:hlinkClick r:id="rId4"/>
              </a:rPr>
              <a:t>https://sic2.host.cs.st-andrews.ac.uk/aiq.html</a:t>
            </a:r>
            <a:r>
              <a:rPr lang="it" sz="1400"/>
              <a:t>  </a:t>
            </a:r>
          </a:p>
        </p:txBody>
      </p:sp>
      <p:pic>
        <p:nvPicPr>
          <p:cNvPr id="112" name="Shape 112"/>
          <p:cNvPicPr preferRelativeResize="0"/>
          <p:nvPr/>
        </p:nvPicPr>
        <p:blipFill>
          <a:blip r:embed="rId5">
            <a:alphaModFix/>
          </a:blip>
          <a:stretch>
            <a:fillRect/>
          </a:stretch>
        </p:blipFill>
        <p:spPr>
          <a:xfrm>
            <a:off x="4798925" y="643400"/>
            <a:ext cx="3302000" cy="4241800"/>
          </a:xfrm>
          <a:prstGeom prst="rect">
            <a:avLst/>
          </a:prstGeom>
          <a:noFill/>
          <a:ln>
            <a:noFill/>
          </a:ln>
        </p:spPr>
      </p:pic>
      <p:sp>
        <p:nvSpPr>
          <p:cNvPr id="113" name="Shape 11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9</a:t>
            </a:fld>
            <a:endParaRPr lang="it"/>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Shape 71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Summary</a:t>
            </a:r>
          </a:p>
        </p:txBody>
      </p:sp>
      <p:sp>
        <p:nvSpPr>
          <p:cNvPr id="719" name="Shape 719"/>
          <p:cNvSpPr txBox="1">
            <a:spLocks noGrp="1"/>
          </p:cNvSpPr>
          <p:nvPr>
            <p:ph type="body" idx="1"/>
          </p:nvPr>
        </p:nvSpPr>
        <p:spPr>
          <a:xfrm>
            <a:off x="311700" y="1109662"/>
            <a:ext cx="8520599" cy="3458999"/>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61111"/>
              <a:buFont typeface="Arial"/>
              <a:buNone/>
            </a:pPr>
            <a:r>
              <a:rPr lang="it">
                <a:solidFill>
                  <a:srgbClr val="5F5F5F"/>
                </a:solidFill>
              </a:rPr>
              <a:t>Don’t comment bad code, rewrite it </a:t>
            </a:r>
          </a:p>
          <a:p>
            <a:pPr lvl="0" rtl="0">
              <a:lnSpc>
                <a:spcPct val="100000"/>
              </a:lnSpc>
              <a:spcBef>
                <a:spcPts val="0"/>
              </a:spcBef>
              <a:spcAft>
                <a:spcPts val="0"/>
              </a:spcAft>
              <a:buNone/>
            </a:pPr>
            <a:r>
              <a:rPr lang="it">
                <a:solidFill>
                  <a:srgbClr val="5F5F5F"/>
                </a:solidFill>
              </a:rPr>
              <a:t>(Kernighan, Plaugher)</a:t>
            </a:r>
          </a:p>
          <a:p>
            <a:pPr lvl="0" rtl="0">
              <a:lnSpc>
                <a:spcPct val="100000"/>
              </a:lnSpc>
              <a:spcBef>
                <a:spcPts val="0"/>
              </a:spcBef>
              <a:spcAft>
                <a:spcPts val="0"/>
              </a:spcAft>
              <a:buNone/>
            </a:pPr>
            <a:endParaRPr>
              <a:solidFill>
                <a:srgbClr val="5F5F5F"/>
              </a:solidFill>
            </a:endParaRPr>
          </a:p>
          <a:p>
            <a:pPr marL="457200" lvl="0" indent="-228600" rtl="0">
              <a:lnSpc>
                <a:spcPct val="100000"/>
              </a:lnSpc>
              <a:spcBef>
                <a:spcPts val="0"/>
              </a:spcBef>
              <a:spcAft>
                <a:spcPts val="0"/>
              </a:spcAft>
              <a:buClr>
                <a:srgbClr val="5F5F5F"/>
              </a:buClr>
            </a:pPr>
            <a:r>
              <a:rPr lang="it">
                <a:solidFill>
                  <a:srgbClr val="5F5F5F"/>
                </a:solidFill>
              </a:rPr>
              <a:t>Be informative</a:t>
            </a:r>
          </a:p>
          <a:p>
            <a:pPr marL="457200" lvl="0" indent="-228600" rtl="0">
              <a:lnSpc>
                <a:spcPct val="100000"/>
              </a:lnSpc>
              <a:spcBef>
                <a:spcPts val="0"/>
              </a:spcBef>
              <a:spcAft>
                <a:spcPts val="0"/>
              </a:spcAft>
              <a:buClr>
                <a:srgbClr val="5F5F5F"/>
              </a:buClr>
            </a:pPr>
            <a:r>
              <a:rPr lang="it">
                <a:solidFill>
                  <a:srgbClr val="5F5F5F"/>
                </a:solidFill>
              </a:rPr>
              <a:t>Be clear</a:t>
            </a:r>
          </a:p>
          <a:p>
            <a:pPr marL="457200" lvl="0" indent="-228600" rtl="0">
              <a:lnSpc>
                <a:spcPct val="100000"/>
              </a:lnSpc>
              <a:spcBef>
                <a:spcPts val="0"/>
              </a:spcBef>
              <a:spcAft>
                <a:spcPts val="0"/>
              </a:spcAft>
              <a:buClr>
                <a:srgbClr val="5F5F5F"/>
              </a:buClr>
            </a:pPr>
            <a:r>
              <a:rPr lang="it">
                <a:solidFill>
                  <a:srgbClr val="5F5F5F"/>
                </a:solidFill>
              </a:rPr>
              <a:t>Be consistent</a:t>
            </a:r>
          </a:p>
          <a:p>
            <a:pPr marL="457200" lvl="0" indent="-228600" rtl="0">
              <a:lnSpc>
                <a:spcPct val="100000"/>
              </a:lnSpc>
              <a:spcBef>
                <a:spcPts val="0"/>
              </a:spcBef>
              <a:spcAft>
                <a:spcPts val="0"/>
              </a:spcAft>
              <a:buClr>
                <a:srgbClr val="5F5F5F"/>
              </a:buClr>
            </a:pPr>
            <a:r>
              <a:rPr lang="it">
                <a:solidFill>
                  <a:srgbClr val="5F5F5F"/>
                </a:solidFill>
              </a:rPr>
              <a:t>Avoid comments if you can communicate intention through code</a:t>
            </a:r>
          </a:p>
          <a:p>
            <a:pPr marL="457200" lvl="0" indent="-228600" rtl="0">
              <a:lnSpc>
                <a:spcPct val="100000"/>
              </a:lnSpc>
              <a:spcBef>
                <a:spcPts val="0"/>
              </a:spcBef>
              <a:spcAft>
                <a:spcPts val="0"/>
              </a:spcAft>
              <a:buClr>
                <a:srgbClr val="5F5F5F"/>
              </a:buClr>
            </a:pPr>
            <a:r>
              <a:rPr lang="it">
                <a:solidFill>
                  <a:srgbClr val="5F5F5F"/>
                </a:solidFill>
              </a:rPr>
              <a:t>Do not leave commented code around if not needed</a:t>
            </a:r>
          </a:p>
          <a:p>
            <a:pPr lvl="0">
              <a:lnSpc>
                <a:spcPct val="100000"/>
              </a:lnSpc>
              <a:spcBef>
                <a:spcPts val="0"/>
              </a:spcBef>
              <a:spcAft>
                <a:spcPts val="0"/>
              </a:spcAft>
              <a:buClr>
                <a:schemeClr val="dk1"/>
              </a:buClr>
              <a:buSzPct val="61111"/>
              <a:buFont typeface="Arial"/>
              <a:buNone/>
            </a:pPr>
            <a:endParaRPr>
              <a:solidFill>
                <a:srgbClr val="5F5F5F"/>
              </a:solidFill>
            </a:endParaRPr>
          </a:p>
        </p:txBody>
      </p:sp>
      <p:sp>
        <p:nvSpPr>
          <p:cNvPr id="720" name="Shape 72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90</a:t>
            </a:fld>
            <a:endParaRPr lang="it"/>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5" name="Shape 725"/>
          <p:cNvPicPr preferRelativeResize="0"/>
          <p:nvPr/>
        </p:nvPicPr>
        <p:blipFill>
          <a:blip r:embed="rId3">
            <a:alphaModFix/>
          </a:blip>
          <a:stretch>
            <a:fillRect/>
          </a:stretch>
        </p:blipFill>
        <p:spPr>
          <a:xfrm>
            <a:off x="2198937" y="873625"/>
            <a:ext cx="4746125" cy="3556750"/>
          </a:xfrm>
          <a:prstGeom prst="rect">
            <a:avLst/>
          </a:prstGeom>
          <a:noFill/>
          <a:ln>
            <a:noFill/>
          </a:ln>
        </p:spPr>
      </p:pic>
      <p:sp>
        <p:nvSpPr>
          <p:cNvPr id="726" name="Shape 72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91</a:t>
            </a:fld>
            <a:endParaRPr lang="it"/>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Shape 73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Naming Practices</a:t>
            </a:r>
          </a:p>
        </p:txBody>
      </p:sp>
      <p:sp>
        <p:nvSpPr>
          <p:cNvPr id="732" name="Shape 73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a:t>Names are everywhere in software. And software must be readable by us and others.</a:t>
            </a:r>
          </a:p>
          <a:p>
            <a:pPr marL="457200" lvl="0" indent="-228600" rtl="0">
              <a:spcBef>
                <a:spcPts val="0"/>
              </a:spcBef>
            </a:pPr>
            <a:r>
              <a:rPr lang="it"/>
              <a:t>Intention-revealing names</a:t>
            </a:r>
          </a:p>
          <a:p>
            <a:pPr marL="457200" lvl="0" indent="-228600" rtl="0">
              <a:spcBef>
                <a:spcPts val="0"/>
              </a:spcBef>
            </a:pPr>
            <a:r>
              <a:rPr lang="it"/>
              <a:t>Avoid disinformation</a:t>
            </a:r>
          </a:p>
          <a:p>
            <a:pPr marL="457200" lvl="0" indent="-228600">
              <a:spcBef>
                <a:spcPts val="0"/>
              </a:spcBef>
            </a:pPr>
            <a:r>
              <a:rPr lang="it"/>
              <a:t>Pronouncable and searchable names</a:t>
            </a:r>
          </a:p>
        </p:txBody>
      </p:sp>
      <p:sp>
        <p:nvSpPr>
          <p:cNvPr id="733" name="Shape 73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92</a:t>
            </a:fld>
            <a:endParaRPr lang="it"/>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Shape 73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Use Intention-Revealing names</a:t>
            </a:r>
          </a:p>
        </p:txBody>
      </p:sp>
      <p:sp>
        <p:nvSpPr>
          <p:cNvPr id="739" name="Shape 739"/>
          <p:cNvSpPr txBox="1">
            <a:spLocks noGrp="1"/>
          </p:cNvSpPr>
          <p:nvPr>
            <p:ph type="body" idx="1"/>
          </p:nvPr>
        </p:nvSpPr>
        <p:spPr>
          <a:xfrm>
            <a:off x="311700" y="1152475"/>
            <a:ext cx="8520599" cy="746399"/>
          </a:xfrm>
          <a:prstGeom prst="rect">
            <a:avLst/>
          </a:prstGeom>
        </p:spPr>
        <p:txBody>
          <a:bodyPr lIns="91425" tIns="91425" rIns="91425" bIns="91425" anchor="t" anchorCtr="0">
            <a:noAutofit/>
          </a:bodyPr>
          <a:lstStyle/>
          <a:p>
            <a:pPr marL="457200" lvl="0" indent="-228600">
              <a:spcBef>
                <a:spcPts val="0"/>
              </a:spcBef>
            </a:pPr>
            <a:r>
              <a:rPr lang="it"/>
              <a:t>the names of variables, methods, classes etc. should tell what these things are about.</a:t>
            </a:r>
          </a:p>
        </p:txBody>
      </p:sp>
      <p:sp>
        <p:nvSpPr>
          <p:cNvPr id="740" name="Shape 740"/>
          <p:cNvSpPr txBox="1"/>
          <p:nvPr/>
        </p:nvSpPr>
        <p:spPr>
          <a:xfrm>
            <a:off x="710550" y="2109550"/>
            <a:ext cx="3106200" cy="2514899"/>
          </a:xfrm>
          <a:prstGeom prst="rect">
            <a:avLst/>
          </a:prstGeom>
          <a:noFill/>
          <a:ln>
            <a:noFill/>
          </a:ln>
        </p:spPr>
        <p:txBody>
          <a:bodyPr lIns="91425" tIns="91425" rIns="91425" bIns="91425" anchor="t" anchorCtr="0">
            <a:noAutofit/>
          </a:bodyPr>
          <a:lstStyle/>
          <a:p>
            <a:pPr lvl="0" rtl="0">
              <a:spcBef>
                <a:spcPts val="0"/>
              </a:spcBef>
              <a:buNone/>
            </a:pPr>
            <a:r>
              <a:rPr lang="it" sz="1800">
                <a:solidFill>
                  <a:srgbClr val="FF0000"/>
                </a:solidFill>
              </a:rPr>
              <a:t>Bad</a:t>
            </a:r>
          </a:p>
          <a:p>
            <a:pPr marL="457200" lvl="0" indent="-342900" rtl="0">
              <a:spcBef>
                <a:spcPts val="0"/>
              </a:spcBef>
              <a:buSzPct val="100000"/>
              <a:buFont typeface="Consolas"/>
              <a:buChar char="●"/>
            </a:pPr>
            <a:r>
              <a:rPr lang="it" sz="1800">
                <a:latin typeface="Consolas"/>
                <a:ea typeface="Consolas"/>
                <a:cs typeface="Consolas"/>
                <a:sym typeface="Consolas"/>
              </a:rPr>
              <a:t>d, h, t, es, p</a:t>
            </a:r>
          </a:p>
          <a:p>
            <a:pPr marL="457200" lvl="0" indent="-342900" rtl="0">
              <a:spcBef>
                <a:spcPts val="0"/>
              </a:spcBef>
              <a:buSzPct val="100000"/>
              <a:buFont typeface="Consolas"/>
              <a:buChar char="●"/>
            </a:pPr>
            <a:r>
              <a:rPr lang="it" sz="1800">
                <a:latin typeface="Consolas"/>
                <a:ea typeface="Consolas"/>
                <a:cs typeface="Consolas"/>
                <a:sym typeface="Consolas"/>
              </a:rPr>
              <a:t>list, array, space</a:t>
            </a:r>
          </a:p>
          <a:p>
            <a:pPr marL="457200" lvl="0" indent="-342900" rtl="0">
              <a:spcBef>
                <a:spcPts val="0"/>
              </a:spcBef>
              <a:buSzPct val="100000"/>
              <a:buFont typeface="Consolas"/>
              <a:buChar char="●"/>
            </a:pPr>
            <a:r>
              <a:rPr lang="it" sz="1800">
                <a:latin typeface="Consolas"/>
                <a:ea typeface="Consolas"/>
                <a:cs typeface="Consolas"/>
                <a:sym typeface="Consolas"/>
              </a:rPr>
              <a:t>getThem(), get()</a:t>
            </a:r>
          </a:p>
          <a:p>
            <a:pPr marL="457200" lvl="0" indent="-342900">
              <a:spcBef>
                <a:spcPts val="0"/>
              </a:spcBef>
              <a:buSzPct val="100000"/>
              <a:buFont typeface="Consolas"/>
              <a:buChar char="●"/>
            </a:pPr>
            <a:r>
              <a:rPr lang="it" sz="1800">
                <a:latin typeface="Consolas"/>
                <a:ea typeface="Consolas"/>
                <a:cs typeface="Consolas"/>
                <a:sym typeface="Consolas"/>
              </a:rPr>
              <a:t>users, active</a:t>
            </a:r>
          </a:p>
        </p:txBody>
      </p:sp>
      <p:sp>
        <p:nvSpPr>
          <p:cNvPr id="741" name="Shape 741"/>
          <p:cNvSpPr txBox="1"/>
          <p:nvPr/>
        </p:nvSpPr>
        <p:spPr>
          <a:xfrm>
            <a:off x="4191450" y="2109550"/>
            <a:ext cx="4640700" cy="2514899"/>
          </a:xfrm>
          <a:prstGeom prst="rect">
            <a:avLst/>
          </a:prstGeom>
          <a:noFill/>
          <a:ln>
            <a:noFill/>
          </a:ln>
        </p:spPr>
        <p:txBody>
          <a:bodyPr lIns="91425" tIns="91425" rIns="91425" bIns="91425" anchor="t" anchorCtr="0">
            <a:noAutofit/>
          </a:bodyPr>
          <a:lstStyle/>
          <a:p>
            <a:pPr lvl="0" rtl="0">
              <a:spcBef>
                <a:spcPts val="0"/>
              </a:spcBef>
              <a:buNone/>
            </a:pPr>
            <a:r>
              <a:rPr lang="it" sz="1800">
                <a:solidFill>
                  <a:srgbClr val="38761D"/>
                </a:solidFill>
              </a:rPr>
              <a:t>Good</a:t>
            </a:r>
          </a:p>
          <a:p>
            <a:pPr marL="457200" lvl="0" indent="-342900" rtl="0">
              <a:spcBef>
                <a:spcPts val="0"/>
              </a:spcBef>
              <a:buSzPct val="100000"/>
              <a:buFont typeface="Consolas"/>
              <a:buChar char="●"/>
            </a:pPr>
            <a:r>
              <a:rPr lang="it" sz="1800">
                <a:latin typeface="Consolas"/>
                <a:ea typeface="Consolas"/>
                <a:cs typeface="Consolas"/>
                <a:sym typeface="Consolas"/>
              </a:rPr>
              <a:t>distance, height, time</a:t>
            </a:r>
          </a:p>
          <a:p>
            <a:pPr marL="457200" lvl="0" indent="-342900" rtl="0">
              <a:spcBef>
                <a:spcPts val="0"/>
              </a:spcBef>
              <a:buSzPct val="100000"/>
              <a:buFont typeface="Consolas"/>
              <a:buChar char="●"/>
            </a:pPr>
            <a:r>
              <a:rPr lang="it" sz="1800">
                <a:latin typeface="Consolas"/>
                <a:ea typeface="Consolas"/>
                <a:cs typeface="Consolas"/>
                <a:sym typeface="Consolas"/>
              </a:rPr>
              <a:t>board, cell</a:t>
            </a:r>
          </a:p>
          <a:p>
            <a:pPr marL="457200" lvl="0" indent="-342900" rtl="0">
              <a:spcBef>
                <a:spcPts val="0"/>
              </a:spcBef>
              <a:buSzPct val="100000"/>
              <a:buFont typeface="Consolas"/>
              <a:buChar char="●"/>
            </a:pPr>
            <a:r>
              <a:rPr lang="it" sz="1800">
                <a:latin typeface="Consolas"/>
                <a:ea typeface="Consolas"/>
                <a:cs typeface="Consolas"/>
                <a:sym typeface="Consolas"/>
              </a:rPr>
              <a:t>getWeight(), getMachine()</a:t>
            </a:r>
          </a:p>
          <a:p>
            <a:pPr marL="457200" lvl="0" indent="-342900" rtl="0">
              <a:spcBef>
                <a:spcPts val="0"/>
              </a:spcBef>
              <a:buSzPct val="100000"/>
              <a:buFont typeface="Consolas"/>
              <a:buChar char="●"/>
            </a:pPr>
            <a:r>
              <a:rPr lang="it" sz="1800">
                <a:latin typeface="Consolas"/>
                <a:ea typeface="Consolas"/>
                <a:cs typeface="Consolas"/>
                <a:sym typeface="Consolas"/>
              </a:rPr>
              <a:t>numberOfUsers, numberOfActiveUsers</a:t>
            </a:r>
          </a:p>
        </p:txBody>
      </p:sp>
      <p:sp>
        <p:nvSpPr>
          <p:cNvPr id="742" name="Shape 74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93</a:t>
            </a:fld>
            <a:endParaRPr lang="it"/>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Shape 74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Avoid Disinformation</a:t>
            </a:r>
          </a:p>
        </p:txBody>
      </p:sp>
      <p:sp>
        <p:nvSpPr>
          <p:cNvPr id="748" name="Shape 748"/>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a:spcBef>
                <a:spcPts val="0"/>
              </a:spcBef>
            </a:pPr>
            <a:r>
              <a:rPr lang="it"/>
              <a:t>do not refer to something as a List unless it actually is a List.</a:t>
            </a:r>
          </a:p>
        </p:txBody>
      </p:sp>
      <p:sp>
        <p:nvSpPr>
          <p:cNvPr id="749" name="Shape 749"/>
          <p:cNvSpPr txBox="1"/>
          <p:nvPr/>
        </p:nvSpPr>
        <p:spPr>
          <a:xfrm>
            <a:off x="710550" y="2109550"/>
            <a:ext cx="3819000" cy="2514899"/>
          </a:xfrm>
          <a:prstGeom prst="rect">
            <a:avLst/>
          </a:prstGeom>
          <a:noFill/>
          <a:ln>
            <a:noFill/>
          </a:ln>
        </p:spPr>
        <p:txBody>
          <a:bodyPr lIns="91425" tIns="91425" rIns="91425" bIns="91425" anchor="t" anchorCtr="0">
            <a:noAutofit/>
          </a:bodyPr>
          <a:lstStyle/>
          <a:p>
            <a:pPr lvl="0" rtl="0">
              <a:spcBef>
                <a:spcPts val="0"/>
              </a:spcBef>
              <a:buNone/>
            </a:pPr>
            <a:r>
              <a:rPr lang="it" sz="1800">
                <a:solidFill>
                  <a:srgbClr val="FF0000"/>
                </a:solidFill>
              </a:rPr>
              <a:t>Bad</a:t>
            </a:r>
          </a:p>
          <a:p>
            <a:pPr marL="457200" lvl="0" indent="-342900" rtl="0">
              <a:spcBef>
                <a:spcPts val="0"/>
              </a:spcBef>
              <a:buSzPct val="100000"/>
              <a:buFont typeface="Consolas"/>
              <a:buChar char="●"/>
            </a:pPr>
            <a:r>
              <a:rPr lang="it" sz="1800">
                <a:latin typeface="Consolas"/>
                <a:ea typeface="Consolas"/>
                <a:cs typeface="Consolas"/>
                <a:sym typeface="Consolas"/>
              </a:rPr>
              <a:t>hp, aix, sco (UNIX)</a:t>
            </a:r>
          </a:p>
          <a:p>
            <a:pPr marL="457200" lvl="0" indent="-342900" rtl="0">
              <a:spcBef>
                <a:spcPts val="0"/>
              </a:spcBef>
              <a:buSzPct val="100000"/>
              <a:buFont typeface="Consolas"/>
              <a:buChar char="●"/>
            </a:pPr>
            <a:r>
              <a:rPr lang="it" sz="1800">
                <a:latin typeface="Consolas"/>
                <a:ea typeface="Consolas"/>
                <a:cs typeface="Consolas"/>
                <a:sym typeface="Consolas"/>
              </a:rPr>
              <a:t>accountList (for array)</a:t>
            </a:r>
          </a:p>
          <a:p>
            <a:pPr marL="457200" lvl="0" indent="-342900" rtl="0">
              <a:spcBef>
                <a:spcPts val="0"/>
              </a:spcBef>
              <a:buSzPct val="100000"/>
              <a:buFont typeface="Consolas"/>
              <a:buChar char="●"/>
            </a:pPr>
            <a:r>
              <a:rPr lang="it" sz="1800">
                <a:latin typeface="Consolas"/>
                <a:ea typeface="Consolas"/>
                <a:cs typeface="Consolas"/>
                <a:sym typeface="Consolas"/>
              </a:rPr>
              <a:t>XYZAccountControllerList vs XYZAccountHandlerList</a:t>
            </a:r>
          </a:p>
          <a:p>
            <a:pPr marL="457200" lvl="0" indent="-342900" rtl="0">
              <a:spcBef>
                <a:spcPts val="0"/>
              </a:spcBef>
              <a:buSzPct val="100000"/>
              <a:buFont typeface="Consolas"/>
              <a:buChar char="●"/>
            </a:pPr>
            <a:r>
              <a:rPr lang="it" sz="1800">
                <a:latin typeface="Consolas"/>
                <a:ea typeface="Consolas"/>
                <a:cs typeface="Consolas"/>
                <a:sym typeface="Consolas"/>
              </a:rPr>
              <a:t>l (vs 1)</a:t>
            </a:r>
          </a:p>
          <a:p>
            <a:pPr marL="457200" lvl="0" indent="-342900" rtl="0">
              <a:spcBef>
                <a:spcPts val="0"/>
              </a:spcBef>
              <a:buSzPct val="100000"/>
              <a:buFont typeface="Consolas"/>
              <a:buChar char="●"/>
            </a:pPr>
            <a:r>
              <a:rPr lang="it" sz="1800">
                <a:latin typeface="Consolas"/>
                <a:ea typeface="Consolas"/>
                <a:cs typeface="Consolas"/>
                <a:sym typeface="Consolas"/>
              </a:rPr>
              <a:t>O (vs 0)</a:t>
            </a:r>
          </a:p>
          <a:p>
            <a:pPr marL="457200" lvl="0" indent="-342900" rtl="0">
              <a:spcBef>
                <a:spcPts val="0"/>
              </a:spcBef>
              <a:buSzPct val="100000"/>
              <a:buFont typeface="Consolas"/>
              <a:buChar char="●"/>
            </a:pPr>
            <a:r>
              <a:rPr lang="it" sz="1800">
                <a:latin typeface="Consolas"/>
                <a:ea typeface="Consolas"/>
                <a:cs typeface="Consolas"/>
                <a:sym typeface="Consolas"/>
              </a:rPr>
              <a:t>O1, Ol, 0l, 01</a:t>
            </a:r>
          </a:p>
        </p:txBody>
      </p:sp>
      <p:sp>
        <p:nvSpPr>
          <p:cNvPr id="750" name="Shape 750"/>
          <p:cNvSpPr txBox="1"/>
          <p:nvPr/>
        </p:nvSpPr>
        <p:spPr>
          <a:xfrm>
            <a:off x="4622575" y="2109550"/>
            <a:ext cx="4640700" cy="2514899"/>
          </a:xfrm>
          <a:prstGeom prst="rect">
            <a:avLst/>
          </a:prstGeom>
          <a:noFill/>
          <a:ln>
            <a:noFill/>
          </a:ln>
        </p:spPr>
        <p:txBody>
          <a:bodyPr lIns="91425" tIns="91425" rIns="91425" bIns="91425" anchor="t" anchorCtr="0">
            <a:noAutofit/>
          </a:bodyPr>
          <a:lstStyle/>
          <a:p>
            <a:pPr lvl="0" rtl="0">
              <a:spcBef>
                <a:spcPts val="0"/>
              </a:spcBef>
              <a:buNone/>
            </a:pPr>
            <a:r>
              <a:rPr lang="it" sz="1800">
                <a:solidFill>
                  <a:srgbClr val="38761D"/>
                </a:solidFill>
              </a:rPr>
              <a:t>Good</a:t>
            </a:r>
          </a:p>
          <a:p>
            <a:pPr marL="457200" lvl="0" indent="-342900" rtl="0">
              <a:lnSpc>
                <a:spcPct val="115000"/>
              </a:lnSpc>
              <a:spcBef>
                <a:spcPts val="0"/>
              </a:spcBef>
              <a:buSzPct val="100000"/>
              <a:buFont typeface="Consolas"/>
              <a:buChar char="●"/>
            </a:pPr>
            <a:r>
              <a:rPr lang="it" sz="1800">
                <a:latin typeface="Consolas"/>
                <a:ea typeface="Consolas"/>
                <a:cs typeface="Consolas"/>
                <a:sym typeface="Consolas"/>
              </a:rPr>
              <a:t>hypotenuse, axes, etc</a:t>
            </a:r>
          </a:p>
          <a:p>
            <a:pPr marL="457200" lvl="0" indent="-342900" rtl="0">
              <a:spcBef>
                <a:spcPts val="0"/>
              </a:spcBef>
              <a:buSzPct val="100000"/>
              <a:buFont typeface="Consolas"/>
              <a:buChar char="●"/>
            </a:pPr>
            <a:r>
              <a:rPr lang="it" sz="1800">
                <a:latin typeface="Consolas"/>
                <a:ea typeface="Consolas"/>
                <a:cs typeface="Consolas"/>
                <a:sym typeface="Consolas"/>
              </a:rPr>
              <a:t>accountGroups, accounts</a:t>
            </a:r>
          </a:p>
          <a:p>
            <a:pPr marL="457200" lvl="0" indent="-342900" rtl="0">
              <a:spcBef>
                <a:spcPts val="0"/>
              </a:spcBef>
              <a:buSzPct val="100000"/>
              <a:buFont typeface="Consolas"/>
              <a:buChar char="●"/>
            </a:pPr>
            <a:r>
              <a:rPr lang="it" sz="1800">
                <a:latin typeface="Consolas"/>
                <a:ea typeface="Consolas"/>
                <a:cs typeface="Consolas"/>
                <a:sym typeface="Consolas"/>
              </a:rPr>
              <a:t>accountController vs accountHandler</a:t>
            </a:r>
          </a:p>
        </p:txBody>
      </p:sp>
      <p:sp>
        <p:nvSpPr>
          <p:cNvPr id="751" name="Shape 75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94</a:t>
            </a:fld>
            <a:endParaRPr lang="it"/>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Shape 75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Pronouncable and Searchable names</a:t>
            </a:r>
          </a:p>
        </p:txBody>
      </p:sp>
      <p:sp>
        <p:nvSpPr>
          <p:cNvPr id="757" name="Shape 757"/>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r>
              <a:rPr lang="it"/>
              <a:t>Humans are good at words. And words are pronouncable.</a:t>
            </a:r>
          </a:p>
        </p:txBody>
      </p:sp>
      <p:sp>
        <p:nvSpPr>
          <p:cNvPr id="758" name="Shape 758"/>
          <p:cNvSpPr txBox="1"/>
          <p:nvPr/>
        </p:nvSpPr>
        <p:spPr>
          <a:xfrm>
            <a:off x="710550" y="2109550"/>
            <a:ext cx="2440800" cy="2514899"/>
          </a:xfrm>
          <a:prstGeom prst="rect">
            <a:avLst/>
          </a:prstGeom>
          <a:noFill/>
          <a:ln>
            <a:noFill/>
          </a:ln>
        </p:spPr>
        <p:txBody>
          <a:bodyPr lIns="91425" tIns="91425" rIns="91425" bIns="91425" anchor="t" anchorCtr="0">
            <a:noAutofit/>
          </a:bodyPr>
          <a:lstStyle/>
          <a:p>
            <a:pPr lvl="0" rtl="0">
              <a:spcBef>
                <a:spcPts val="0"/>
              </a:spcBef>
              <a:buNone/>
            </a:pPr>
            <a:r>
              <a:rPr lang="it" sz="1800">
                <a:solidFill>
                  <a:srgbClr val="FF0000"/>
                </a:solidFill>
              </a:rPr>
              <a:t>Bad</a:t>
            </a:r>
          </a:p>
          <a:p>
            <a:pPr marL="457200" lvl="0" indent="-342900" rtl="0">
              <a:spcBef>
                <a:spcPts val="0"/>
              </a:spcBef>
              <a:buSzPct val="100000"/>
              <a:buFont typeface="Consolas"/>
              <a:buChar char="●"/>
            </a:pPr>
            <a:r>
              <a:rPr lang="it" sz="1800">
                <a:latin typeface="Consolas"/>
                <a:ea typeface="Consolas"/>
                <a:cs typeface="Consolas"/>
                <a:sym typeface="Consolas"/>
              </a:rPr>
              <a:t>DtaRcrd102</a:t>
            </a:r>
          </a:p>
          <a:p>
            <a:pPr marL="457200" lvl="0" indent="-342900" rtl="0">
              <a:spcBef>
                <a:spcPts val="0"/>
              </a:spcBef>
              <a:buSzPct val="100000"/>
              <a:buFont typeface="Consolas"/>
              <a:buChar char="●"/>
            </a:pPr>
            <a:r>
              <a:rPr lang="it" sz="1800">
                <a:latin typeface="Consolas"/>
                <a:ea typeface="Consolas"/>
                <a:cs typeface="Consolas"/>
                <a:sym typeface="Consolas"/>
              </a:rPr>
              <a:t>genymdhms</a:t>
            </a:r>
          </a:p>
          <a:p>
            <a:pPr marL="457200" lvl="0" indent="-342900" rtl="0">
              <a:spcBef>
                <a:spcPts val="0"/>
              </a:spcBef>
              <a:buSzPct val="100000"/>
              <a:buFont typeface="Consolas"/>
              <a:buChar char="●"/>
            </a:pPr>
            <a:r>
              <a:rPr lang="it" sz="1800">
                <a:latin typeface="Consolas"/>
                <a:ea typeface="Consolas"/>
                <a:cs typeface="Consolas"/>
                <a:sym typeface="Consolas"/>
              </a:rPr>
              <a:t>modymdhms</a:t>
            </a:r>
          </a:p>
          <a:p>
            <a:pPr marL="457200" lvl="0" indent="-342900" rtl="0">
              <a:spcBef>
                <a:spcPts val="0"/>
              </a:spcBef>
              <a:buSzPct val="100000"/>
              <a:buFont typeface="Consolas"/>
              <a:buChar char="●"/>
            </a:pPr>
            <a:r>
              <a:rPr lang="it" sz="1800">
                <a:latin typeface="Consolas"/>
                <a:ea typeface="Consolas"/>
                <a:cs typeface="Consolas"/>
                <a:sym typeface="Consolas"/>
              </a:rPr>
              <a:t>srchbl</a:t>
            </a:r>
          </a:p>
          <a:p>
            <a:pPr marL="457200" lvl="0" indent="-342900" rtl="0">
              <a:spcBef>
                <a:spcPts val="0"/>
              </a:spcBef>
              <a:buSzPct val="100000"/>
              <a:buFont typeface="Consolas"/>
              <a:buChar char="●"/>
            </a:pPr>
            <a:r>
              <a:rPr lang="it" sz="1800">
                <a:latin typeface="Consolas"/>
                <a:ea typeface="Consolas"/>
                <a:cs typeface="Consolas"/>
                <a:sym typeface="Consolas"/>
              </a:rPr>
              <a:t>7, 15</a:t>
            </a:r>
          </a:p>
          <a:p>
            <a:pPr marL="457200" lvl="0" indent="-342900" rtl="0">
              <a:spcBef>
                <a:spcPts val="0"/>
              </a:spcBef>
              <a:buSzPct val="100000"/>
              <a:buFont typeface="Consolas"/>
              <a:buChar char="●"/>
            </a:pPr>
            <a:r>
              <a:rPr lang="it" sz="1800">
                <a:latin typeface="Consolas"/>
                <a:ea typeface="Consolas"/>
                <a:cs typeface="Consolas"/>
                <a:sym typeface="Consolas"/>
              </a:rPr>
              <a:t>t</a:t>
            </a:r>
          </a:p>
        </p:txBody>
      </p:sp>
      <p:sp>
        <p:nvSpPr>
          <p:cNvPr id="759" name="Shape 759"/>
          <p:cNvSpPr txBox="1"/>
          <p:nvPr/>
        </p:nvSpPr>
        <p:spPr>
          <a:xfrm>
            <a:off x="2741775" y="2109550"/>
            <a:ext cx="6090600" cy="2514899"/>
          </a:xfrm>
          <a:prstGeom prst="rect">
            <a:avLst/>
          </a:prstGeom>
          <a:noFill/>
          <a:ln>
            <a:noFill/>
          </a:ln>
        </p:spPr>
        <p:txBody>
          <a:bodyPr lIns="91425" tIns="91425" rIns="91425" bIns="91425" anchor="t" anchorCtr="0">
            <a:noAutofit/>
          </a:bodyPr>
          <a:lstStyle/>
          <a:p>
            <a:pPr lvl="0" rtl="0">
              <a:spcBef>
                <a:spcPts val="0"/>
              </a:spcBef>
              <a:buNone/>
            </a:pPr>
            <a:r>
              <a:rPr lang="it" sz="1800">
                <a:solidFill>
                  <a:srgbClr val="38761D"/>
                </a:solidFill>
              </a:rPr>
              <a:t>Good</a:t>
            </a:r>
          </a:p>
          <a:p>
            <a:pPr marL="457200" lvl="0" indent="-342900" rtl="0">
              <a:spcBef>
                <a:spcPts val="0"/>
              </a:spcBef>
              <a:buSzPct val="100000"/>
              <a:buFont typeface="Consolas"/>
              <a:buChar char="●"/>
            </a:pPr>
            <a:r>
              <a:rPr lang="it" sz="1800">
                <a:latin typeface="Consolas"/>
                <a:ea typeface="Consolas"/>
                <a:cs typeface="Consolas"/>
                <a:sym typeface="Consolas"/>
              </a:rPr>
              <a:t>Customer</a:t>
            </a:r>
          </a:p>
          <a:p>
            <a:pPr marL="457200" lvl="0" indent="-342900" rtl="0">
              <a:spcBef>
                <a:spcPts val="0"/>
              </a:spcBef>
              <a:buSzPct val="100000"/>
              <a:buFont typeface="Consolas"/>
              <a:buChar char="●"/>
            </a:pPr>
            <a:r>
              <a:rPr lang="it" sz="1800">
                <a:latin typeface="Consolas"/>
                <a:ea typeface="Consolas"/>
                <a:cs typeface="Consolas"/>
                <a:sym typeface="Consolas"/>
              </a:rPr>
              <a:t>generationTimestamp</a:t>
            </a:r>
          </a:p>
          <a:p>
            <a:pPr marL="457200" lvl="0" indent="-342900" rtl="0">
              <a:spcBef>
                <a:spcPts val="0"/>
              </a:spcBef>
              <a:buSzPct val="100000"/>
              <a:buFont typeface="Consolas"/>
              <a:buChar char="●"/>
            </a:pPr>
            <a:r>
              <a:rPr lang="it" sz="1800">
                <a:latin typeface="Consolas"/>
                <a:ea typeface="Consolas"/>
                <a:cs typeface="Consolas"/>
                <a:sym typeface="Consolas"/>
              </a:rPr>
              <a:t>modificationTimestamp</a:t>
            </a:r>
          </a:p>
          <a:p>
            <a:pPr marL="457200" lvl="0" indent="-342900" rtl="0">
              <a:spcBef>
                <a:spcPts val="0"/>
              </a:spcBef>
              <a:buSzPct val="100000"/>
              <a:buFont typeface="Consolas"/>
              <a:buChar char="●"/>
            </a:pPr>
            <a:r>
              <a:rPr lang="it" sz="1800">
                <a:latin typeface="Consolas"/>
                <a:ea typeface="Consolas"/>
                <a:cs typeface="Consolas"/>
                <a:sym typeface="Consolas"/>
              </a:rPr>
              <a:t>searchable</a:t>
            </a:r>
          </a:p>
          <a:p>
            <a:pPr marL="457200" lvl="0" indent="-342900" rtl="0">
              <a:spcBef>
                <a:spcPts val="0"/>
              </a:spcBef>
              <a:buSzPct val="100000"/>
              <a:buFont typeface="Consolas"/>
              <a:buChar char="●"/>
            </a:pPr>
            <a:r>
              <a:rPr lang="it" sz="1800">
                <a:latin typeface="Consolas"/>
                <a:ea typeface="Consolas"/>
                <a:cs typeface="Consolas"/>
                <a:sym typeface="Consolas"/>
              </a:rPr>
              <a:t>MAX_NUMBER_MACHINES, TASKS_THRESHOLD</a:t>
            </a:r>
          </a:p>
          <a:p>
            <a:pPr marL="457200" lvl="0" indent="-342900" rtl="0">
              <a:spcBef>
                <a:spcPts val="0"/>
              </a:spcBef>
              <a:buSzPct val="100000"/>
              <a:buFont typeface="Consolas"/>
              <a:buChar char="●"/>
            </a:pPr>
            <a:r>
              <a:rPr lang="it" sz="1800">
                <a:latin typeface="Consolas"/>
                <a:ea typeface="Consolas"/>
                <a:cs typeface="Consolas"/>
                <a:sym typeface="Consolas"/>
              </a:rPr>
              <a:t>tasks</a:t>
            </a:r>
          </a:p>
        </p:txBody>
      </p:sp>
      <p:sp>
        <p:nvSpPr>
          <p:cNvPr id="760" name="Shape 76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95</a:t>
            </a:fld>
            <a:endParaRPr lang="it"/>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Others</a:t>
            </a:r>
          </a:p>
        </p:txBody>
      </p:sp>
      <p:sp>
        <p:nvSpPr>
          <p:cNvPr id="766" name="Shape 76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98450" rtl="0">
              <a:spcBef>
                <a:spcPts val="0"/>
              </a:spcBef>
              <a:spcAft>
                <a:spcPts val="0"/>
              </a:spcAft>
              <a:buClr>
                <a:schemeClr val="dk1"/>
              </a:buClr>
              <a:buSzPct val="61111"/>
            </a:pPr>
            <a:r>
              <a:rPr lang="it"/>
              <a:t>Classes should have noun or noun-phrase names rather than verb names</a:t>
            </a:r>
          </a:p>
          <a:p>
            <a:pPr marL="914400" lvl="1" indent="-298450" rtl="0">
              <a:spcBef>
                <a:spcPts val="0"/>
              </a:spcBef>
              <a:spcAft>
                <a:spcPts val="0"/>
              </a:spcAft>
              <a:buClr>
                <a:schemeClr val="dk1"/>
              </a:buClr>
              <a:buSzPct val="78571"/>
            </a:pPr>
            <a:r>
              <a:rPr lang="it"/>
              <a:t>avoid empty words such as Info, Data, Manager, Processor in a class name</a:t>
            </a:r>
          </a:p>
          <a:p>
            <a:pPr marL="914400" lvl="1" indent="-298450" rtl="0">
              <a:spcBef>
                <a:spcPts val="0"/>
              </a:spcBef>
              <a:spcAft>
                <a:spcPts val="0"/>
              </a:spcAft>
              <a:buClr>
                <a:schemeClr val="dk1"/>
              </a:buClr>
              <a:buSzPct val="78571"/>
            </a:pPr>
            <a:r>
              <a:rPr lang="it"/>
              <a:t>Ex: </a:t>
            </a:r>
            <a:r>
              <a:rPr lang="it">
                <a:solidFill>
                  <a:srgbClr val="38761D"/>
                </a:solidFill>
              </a:rPr>
              <a:t>Customer, WikiPage, Account, HashIntegrationTest, ImmutableList, etc</a:t>
            </a:r>
          </a:p>
          <a:p>
            <a:pPr marL="457200" lvl="0" indent="-298450" rtl="0">
              <a:spcBef>
                <a:spcPts val="0"/>
              </a:spcBef>
              <a:spcAft>
                <a:spcPts val="0"/>
              </a:spcAft>
              <a:buClr>
                <a:schemeClr val="dk1"/>
              </a:buClr>
              <a:buSzPct val="61111"/>
            </a:pPr>
            <a:r>
              <a:rPr lang="it" b="1"/>
              <a:t>Methods should have a verb name</a:t>
            </a:r>
          </a:p>
          <a:p>
            <a:pPr marL="914400" lvl="1" indent="-298450" rtl="0">
              <a:spcBef>
                <a:spcPts val="0"/>
              </a:spcBef>
              <a:spcAft>
                <a:spcPts val="0"/>
              </a:spcAft>
              <a:buClr>
                <a:schemeClr val="dk1"/>
              </a:buClr>
              <a:buSzPct val="78571"/>
            </a:pPr>
            <a:r>
              <a:rPr lang="it"/>
              <a:t>Accessors, mutators, and predicates should be named for their value and preﬁxed with get, set, and is</a:t>
            </a:r>
          </a:p>
          <a:p>
            <a:pPr marL="914400" lvl="1" indent="-298450" rtl="0">
              <a:spcBef>
                <a:spcPts val="0"/>
              </a:spcBef>
              <a:spcAft>
                <a:spcPts val="0"/>
              </a:spcAft>
              <a:buClr>
                <a:schemeClr val="dk1"/>
              </a:buClr>
              <a:buSzPct val="78571"/>
            </a:pPr>
            <a:r>
              <a:rPr lang="it"/>
              <a:t>Ex: </a:t>
            </a:r>
            <a:r>
              <a:rPr lang="it">
                <a:solidFill>
                  <a:srgbClr val="38761D"/>
                </a:solidFill>
              </a:rPr>
              <a:t>sendMessage(), stop(), receiveMessage(), sendAck(), getUsername(), etc</a:t>
            </a:r>
          </a:p>
          <a:p>
            <a:pPr marL="457200" lvl="0" indent="-298450" rtl="0">
              <a:spcBef>
                <a:spcPts val="0"/>
              </a:spcBef>
              <a:spcAft>
                <a:spcPts val="0"/>
              </a:spcAft>
              <a:buClr>
                <a:schemeClr val="dk1"/>
              </a:buClr>
              <a:buSzPct val="61111"/>
            </a:pPr>
            <a:r>
              <a:rPr lang="it" b="1"/>
              <a:t>“Don’t be cute”</a:t>
            </a:r>
          </a:p>
          <a:p>
            <a:pPr marL="914400" lvl="1" indent="-298450" rtl="0">
              <a:spcBef>
                <a:spcPts val="0"/>
              </a:spcBef>
              <a:spcAft>
                <a:spcPts val="0"/>
              </a:spcAft>
              <a:buClr>
                <a:schemeClr val="dk1"/>
              </a:buClr>
              <a:buSzPct val="78571"/>
            </a:pPr>
            <a:r>
              <a:rPr lang="it"/>
              <a:t>Ex: </a:t>
            </a:r>
            <a:r>
              <a:rPr lang="it">
                <a:solidFill>
                  <a:srgbClr val="38761D"/>
                </a:solidFill>
              </a:rPr>
              <a:t>kill(), abort(), deleteItems() </a:t>
            </a:r>
            <a:r>
              <a:rPr lang="it"/>
              <a:t>instead of </a:t>
            </a:r>
            <a:r>
              <a:rPr lang="it">
                <a:solidFill>
                  <a:srgbClr val="FF0000"/>
                </a:solidFill>
              </a:rPr>
              <a:t>whack(), eatMyShorts(), HolyHandGranade()</a:t>
            </a:r>
          </a:p>
          <a:p>
            <a:pPr marL="457200" lvl="0" indent="-298450" rtl="0">
              <a:spcBef>
                <a:spcPts val="0"/>
              </a:spcBef>
              <a:buClr>
                <a:schemeClr val="dk1"/>
              </a:buClr>
              <a:buSzPct val="61111"/>
            </a:pPr>
            <a:r>
              <a:rPr lang="it" b="1"/>
              <a:t>Avoid single-letter variable names</a:t>
            </a:r>
            <a:r>
              <a:rPr lang="it"/>
              <a:t> and similar things that have nothing to do with the problem domain.</a:t>
            </a:r>
          </a:p>
          <a:p>
            <a:pPr lvl="0">
              <a:spcBef>
                <a:spcPts val="0"/>
              </a:spcBef>
              <a:buNone/>
            </a:pPr>
            <a:endParaRPr/>
          </a:p>
        </p:txBody>
      </p:sp>
      <p:sp>
        <p:nvSpPr>
          <p:cNvPr id="767" name="Shape 767"/>
          <p:cNvSpPr txBox="1"/>
          <p:nvPr/>
        </p:nvSpPr>
        <p:spPr>
          <a:xfrm>
            <a:off x="311700" y="4773300"/>
            <a:ext cx="8768400" cy="370200"/>
          </a:xfrm>
          <a:prstGeom prst="rect">
            <a:avLst/>
          </a:prstGeom>
          <a:noFill/>
          <a:ln>
            <a:noFill/>
          </a:ln>
        </p:spPr>
        <p:txBody>
          <a:bodyPr lIns="91425" tIns="91425" rIns="91425" bIns="91425" anchor="t" anchorCtr="0">
            <a:noAutofit/>
          </a:bodyPr>
          <a:lstStyle/>
          <a:p>
            <a:pPr lvl="0">
              <a:spcBef>
                <a:spcPts val="0"/>
              </a:spcBef>
              <a:buNone/>
            </a:pPr>
            <a:r>
              <a:rPr lang="it" sz="1200"/>
              <a:t>Check </a:t>
            </a:r>
            <a:r>
              <a:rPr lang="it" sz="1200" u="sng">
                <a:solidFill>
                  <a:schemeClr val="hlink"/>
                </a:solidFill>
                <a:hlinkClick r:id="rId3"/>
              </a:rPr>
              <a:t>https://studres.cs.st-andrews.ac.uk/CS5031/Lectures/week04/cleancode.html</a:t>
            </a:r>
            <a:r>
              <a:rPr lang="it" sz="1200"/>
              <a:t> (based on Clean Code book)</a:t>
            </a:r>
          </a:p>
        </p:txBody>
      </p:sp>
      <p:sp>
        <p:nvSpPr>
          <p:cNvPr id="768" name="Shape 76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96</a:t>
            </a:fld>
            <a:endParaRPr lang="it"/>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Shape 77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it"/>
              <a:t>Others</a:t>
            </a:r>
          </a:p>
        </p:txBody>
      </p:sp>
      <p:sp>
        <p:nvSpPr>
          <p:cNvPr id="774" name="Shape 774"/>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98450" rtl="0">
              <a:spcBef>
                <a:spcPts val="0"/>
              </a:spcBef>
              <a:buClr>
                <a:schemeClr val="dk1"/>
              </a:buClr>
              <a:buSzPct val="61111"/>
            </a:pPr>
            <a:r>
              <a:rPr lang="it"/>
              <a:t>Classes → use singular names</a:t>
            </a:r>
          </a:p>
          <a:p>
            <a:pPr marL="457200" lvl="0" indent="-298450" rtl="0">
              <a:spcBef>
                <a:spcPts val="0"/>
              </a:spcBef>
              <a:buClr>
                <a:schemeClr val="dk1"/>
              </a:buClr>
              <a:buSzPct val="61111"/>
            </a:pPr>
            <a:r>
              <a:rPr lang="it"/>
              <a:t>Fine to have one-single-letter variables for counter variables</a:t>
            </a:r>
          </a:p>
          <a:p>
            <a:pPr marL="914400" lvl="1" indent="-298450" rtl="0">
              <a:spcBef>
                <a:spcPts val="0"/>
              </a:spcBef>
              <a:buClr>
                <a:schemeClr val="dk1"/>
              </a:buClr>
              <a:buSzPct val="78571"/>
            </a:pPr>
            <a:r>
              <a:rPr lang="it"/>
              <a:t>for(int i = 0; i &lt; CONSTANT; i++)</a:t>
            </a:r>
          </a:p>
          <a:p>
            <a:pPr marL="457200" lvl="0" indent="-298450" rtl="0">
              <a:spcBef>
                <a:spcPts val="0"/>
              </a:spcBef>
              <a:buClr>
                <a:schemeClr val="dk1"/>
              </a:buClr>
              <a:buSzPct val="61111"/>
            </a:pPr>
            <a:r>
              <a:rPr lang="it"/>
              <a:t>Some counter variable may be better “extended”</a:t>
            </a:r>
          </a:p>
          <a:p>
            <a:pPr marL="914400" lvl="1" indent="-298450" rtl="0">
              <a:spcBef>
                <a:spcPts val="0"/>
              </a:spcBef>
              <a:buClr>
                <a:schemeClr val="dk1"/>
              </a:buClr>
              <a:buSzPct val="78571"/>
            </a:pPr>
            <a:r>
              <a:rPr lang="it"/>
              <a:t>for(int cell=0; cell &lt; board[0].length; cell+)</a:t>
            </a:r>
          </a:p>
          <a:p>
            <a:pPr lvl="0" rtl="0">
              <a:spcBef>
                <a:spcPts val="0"/>
              </a:spcBef>
              <a:buNone/>
            </a:pPr>
            <a:endParaRPr/>
          </a:p>
        </p:txBody>
      </p:sp>
      <p:sp>
        <p:nvSpPr>
          <p:cNvPr id="775" name="Shape 775"/>
          <p:cNvSpPr txBox="1"/>
          <p:nvPr/>
        </p:nvSpPr>
        <p:spPr>
          <a:xfrm>
            <a:off x="311700" y="4773300"/>
            <a:ext cx="8768400" cy="370200"/>
          </a:xfrm>
          <a:prstGeom prst="rect">
            <a:avLst/>
          </a:prstGeom>
          <a:noFill/>
          <a:ln>
            <a:noFill/>
          </a:ln>
        </p:spPr>
        <p:txBody>
          <a:bodyPr lIns="91425" tIns="91425" rIns="91425" bIns="91425" anchor="t" anchorCtr="0">
            <a:noAutofit/>
          </a:bodyPr>
          <a:lstStyle/>
          <a:p>
            <a:pPr lvl="0" rtl="0">
              <a:spcBef>
                <a:spcPts val="0"/>
              </a:spcBef>
              <a:buNone/>
            </a:pPr>
            <a:r>
              <a:rPr lang="it" sz="1200"/>
              <a:t>Check </a:t>
            </a:r>
            <a:r>
              <a:rPr lang="it" sz="1200" u="sng">
                <a:solidFill>
                  <a:schemeClr val="hlink"/>
                </a:solidFill>
                <a:hlinkClick r:id="rId3"/>
              </a:rPr>
              <a:t>https://studres.cs.st-andrews.ac.uk/CS5031/Lectures/week04/cleancode.html</a:t>
            </a:r>
            <a:r>
              <a:rPr lang="it" sz="1200"/>
              <a:t> (based on Clean Code book)</a:t>
            </a:r>
          </a:p>
        </p:txBody>
      </p:sp>
      <p:sp>
        <p:nvSpPr>
          <p:cNvPr id="776" name="Shape 77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it"/>
              <a:t>97</a:t>
            </a:fld>
            <a:endParaRPr lang="it"/>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Shape 78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Summary</a:t>
            </a:r>
          </a:p>
        </p:txBody>
      </p:sp>
      <p:sp>
        <p:nvSpPr>
          <p:cNvPr id="782" name="Shape 78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0"/>
              </a:spcBef>
            </a:pPr>
            <a:r>
              <a:rPr lang="it"/>
              <a:t>Be consistent</a:t>
            </a:r>
          </a:p>
          <a:p>
            <a:pPr marL="457200" lvl="0" indent="-228600" rtl="0">
              <a:spcBef>
                <a:spcPts val="0"/>
              </a:spcBef>
            </a:pPr>
            <a:r>
              <a:rPr lang="it"/>
              <a:t>Be reasonable</a:t>
            </a:r>
          </a:p>
          <a:p>
            <a:pPr marL="457200" lvl="0" indent="-228600" rtl="0">
              <a:spcBef>
                <a:spcPts val="0"/>
              </a:spcBef>
            </a:pPr>
            <a:r>
              <a:rPr lang="it"/>
              <a:t>Use meaningful names</a:t>
            </a:r>
          </a:p>
          <a:p>
            <a:pPr marL="457200" lvl="0" indent="-228600" rtl="0">
              <a:spcBef>
                <a:spcPts val="0"/>
              </a:spcBef>
            </a:pPr>
            <a:r>
              <a:rPr lang="it"/>
              <a:t>Use readable names</a:t>
            </a:r>
          </a:p>
          <a:p>
            <a:pPr marL="457200" lvl="0" indent="-228600" rtl="0">
              <a:spcBef>
                <a:spcPts val="0"/>
              </a:spcBef>
            </a:pPr>
            <a:r>
              <a:rPr lang="it"/>
              <a:t>Use searchable names</a:t>
            </a:r>
          </a:p>
          <a:p>
            <a:pPr marL="457200" lvl="0" indent="-228600" rtl="0">
              <a:spcBef>
                <a:spcPts val="0"/>
              </a:spcBef>
            </a:pPr>
            <a:r>
              <a:rPr lang="it"/>
              <a:t>Use unambiguous names</a:t>
            </a:r>
          </a:p>
          <a:p>
            <a:pPr marL="457200" lvl="0" indent="-228600">
              <a:spcBef>
                <a:spcPts val="0"/>
              </a:spcBef>
            </a:pPr>
            <a:r>
              <a:rPr lang="it"/>
              <a:t>Avoid colloquialism</a:t>
            </a:r>
          </a:p>
        </p:txBody>
      </p:sp>
      <p:sp>
        <p:nvSpPr>
          <p:cNvPr id="783" name="Shape 78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98</a:t>
            </a:fld>
            <a:endParaRPr lang="it"/>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Shape 78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it"/>
              <a:t>Daniel Patterson, Sumdog</a:t>
            </a:r>
          </a:p>
        </p:txBody>
      </p:sp>
      <p:sp>
        <p:nvSpPr>
          <p:cNvPr id="789" name="Shape 789"/>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it" b="1"/>
              <a:t>Think hard about how to name things. </a:t>
            </a:r>
            <a:r>
              <a:rPr lang="it"/>
              <a:t>Names for objects and variables should describe what it is so that you don't need to refer back to its definition. It should describe what it is now, not what you want it to be eventually. </a:t>
            </a:r>
          </a:p>
          <a:p>
            <a:pPr lvl="0">
              <a:spcBef>
                <a:spcPts val="0"/>
              </a:spcBef>
              <a:buNone/>
            </a:pPr>
            <a:r>
              <a:rPr lang="it" b="1"/>
              <a:t>Single Responsibility Principle </a:t>
            </a:r>
            <a:r>
              <a:rPr lang="it"/>
              <a:t>- objects and functions should do one thing. This means that you should be able to describe them without using 'and' / 'or'. Typically, it means </a:t>
            </a:r>
            <a:r>
              <a:rPr lang="it" b="1"/>
              <a:t>functions shouldn't be more than 5 or 6 lines of code</a:t>
            </a:r>
            <a:r>
              <a:rPr lang="it"/>
              <a:t> and shouldn't be indented more than once - so only one level of loops or conditional branching. This makes code much easier to read and reuse.</a:t>
            </a:r>
          </a:p>
        </p:txBody>
      </p:sp>
      <p:sp>
        <p:nvSpPr>
          <p:cNvPr id="790" name="Shape 79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it"/>
              <a:t>99</a:t>
            </a:fld>
            <a:endParaRPr lang="it"/>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4843</Words>
  <Application>Microsoft Macintosh PowerPoint</Application>
  <PresentationFormat>On-screen Show (16:9)</PresentationFormat>
  <Paragraphs>932</Paragraphs>
  <Slides>154</Slides>
  <Notes>154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154</vt:i4>
      </vt:variant>
    </vt:vector>
  </HeadingPairs>
  <TitlesOfParts>
    <vt:vector size="157" baseType="lpstr">
      <vt:lpstr>Arial</vt:lpstr>
      <vt:lpstr>Consolas</vt:lpstr>
      <vt:lpstr>simple-light-2</vt:lpstr>
      <vt:lpstr>PowerPoint Presentation</vt:lpstr>
      <vt:lpstr>PowerPoint Presentation</vt:lpstr>
      <vt:lpstr>UKIEPC (24th October)</vt:lpstr>
      <vt:lpstr>Tech-Fayre (23rd October)</vt:lpstr>
      <vt:lpstr>CodeCon (27th October)</vt:lpstr>
      <vt:lpstr>Essentials in CS - Part I - by Martin </vt:lpstr>
      <vt:lpstr>Next week - Statistical Analysis and Techniques</vt:lpstr>
      <vt:lpstr>Essentials in CS - Part II</vt:lpstr>
      <vt:lpstr>Credits</vt:lpstr>
      <vt:lpstr>Outline</vt:lpstr>
      <vt:lpstr>The 20 marking scale</vt:lpstr>
      <vt:lpstr>The 20 marking scale</vt:lpstr>
      <vt:lpstr>The 20 marking scale</vt:lpstr>
      <vt:lpstr>Mark Descriptors (General)</vt:lpstr>
      <vt:lpstr>Mark Descriptors (CW I)</vt:lpstr>
      <vt:lpstr>Mark Descriptors (CW II)</vt:lpstr>
      <vt:lpstr>Mark Descriptors (CW III)</vt:lpstr>
      <vt:lpstr>The 20 grading scale</vt:lpstr>
      <vt:lpstr>PowerPoint Presentation</vt:lpstr>
      <vt:lpstr>Who are you?</vt:lpstr>
      <vt:lpstr>Improve your coursework</vt:lpstr>
      <vt:lpstr>Some feedback - Steve Linton</vt:lpstr>
      <vt:lpstr>Some feedback - Jan de Muijnck-Hughes</vt:lpstr>
      <vt:lpstr>Some feedback - Mark-Jan Nederhof</vt:lpstr>
      <vt:lpstr>Why good code matters</vt:lpstr>
      <vt:lpstr>Why good code matters </vt:lpstr>
      <vt:lpstr>PowerPoint Presentation</vt:lpstr>
      <vt:lpstr>What is Good Software? </vt:lpstr>
      <vt:lpstr>ABC</vt:lpstr>
      <vt:lpstr>I want to be a better Computer Scientist</vt:lpstr>
      <vt:lpstr>PowerPoint Presentation</vt:lpstr>
      <vt:lpstr>PowerPoint Presentation</vt:lpstr>
      <vt:lpstr>PowerPoint Presentation</vt:lpstr>
      <vt:lpstr>Time management - Summary</vt:lpstr>
      <vt:lpstr>Process Models</vt:lpstr>
      <vt:lpstr>Minimal Software Process Model</vt:lpstr>
      <vt:lpstr>The “Waterfall” Model - w/wo feedback </vt:lpstr>
      <vt:lpstr>PowerPoint Presentation</vt:lpstr>
      <vt:lpstr>Pair Programming</vt:lpstr>
      <vt:lpstr>Summary about SE Processes</vt:lpstr>
      <vt:lpstr>PowerPoint Presentation</vt:lpstr>
      <vt:lpstr>5-10 minutes of Common Mistakes in Java/C</vt:lpstr>
      <vt:lpstr>Common Mistakes (Java) I</vt:lpstr>
      <vt:lpstr>Common Mistakes (Java) II</vt:lpstr>
      <vt:lpstr>Common Mistakes (Java) IV</vt:lpstr>
      <vt:lpstr>Common Mistakes (Java) IV</vt:lpstr>
      <vt:lpstr>Common Mistakes (Java 7+) IV - AutoClosable</vt:lpstr>
      <vt:lpstr>Common Mistakes (Java) V</vt:lpstr>
      <vt:lpstr>Common Mistakes (C/Java) I</vt:lpstr>
      <vt:lpstr>Common Mistakes (C) II</vt:lpstr>
      <vt:lpstr>Common Mistakes (C) III</vt:lpstr>
      <vt:lpstr>Common Mistakes (C) III</vt:lpstr>
      <vt:lpstr>What the experts say</vt:lpstr>
      <vt:lpstr>Know the basics</vt:lpstr>
      <vt:lpstr>The wheel problem</vt:lpstr>
      <vt:lpstr>Verification &amp; Validation</vt:lpstr>
      <vt:lpstr>Break your own code!</vt:lpstr>
      <vt:lpstr>PowerPoint Presentation</vt:lpstr>
      <vt:lpstr>PowerPoint Presentation</vt:lpstr>
      <vt:lpstr>Software Testing</vt:lpstr>
      <vt:lpstr>What to test?</vt:lpstr>
      <vt:lpstr>What to test?</vt:lpstr>
      <vt:lpstr>F.I.R.S.T.</vt:lpstr>
      <vt:lpstr>Computer Science</vt:lpstr>
      <vt:lpstr>Style Matters</vt:lpstr>
      <vt:lpstr>PowerPoint Presentation</vt:lpstr>
      <vt:lpstr>Wait… what?</vt:lpstr>
      <vt:lpstr>This was for a chatbot</vt:lpstr>
      <vt:lpstr>Rounding numbers</vt:lpstr>
      <vt:lpstr>Obfuscated Code</vt:lpstr>
      <vt:lpstr>Good code example</vt:lpstr>
      <vt:lpstr>Checking Style Tools</vt:lpstr>
      <vt:lpstr>Watch-Out for warnings</vt:lpstr>
      <vt:lpstr>Indentation</vt:lpstr>
      <vt:lpstr>Formatting</vt:lpstr>
      <vt:lpstr>Formatting</vt:lpstr>
      <vt:lpstr>Formatting - Example</vt:lpstr>
      <vt:lpstr>Comments (I)</vt:lpstr>
      <vt:lpstr>Comments (II)</vt:lpstr>
      <vt:lpstr>Comments (III)</vt:lpstr>
      <vt:lpstr>Comments (IV)</vt:lpstr>
      <vt:lpstr>Comments (V)</vt:lpstr>
      <vt:lpstr>Comments (VI)</vt:lpstr>
      <vt:lpstr>Comments (VII)</vt:lpstr>
      <vt:lpstr>Lessons learned</vt:lpstr>
      <vt:lpstr>Other bad examples</vt:lpstr>
      <vt:lpstr>Good Comments</vt:lpstr>
      <vt:lpstr>Good Comments - Example I</vt:lpstr>
      <vt:lpstr>Good Comments - Example II</vt:lpstr>
      <vt:lpstr>Summary</vt:lpstr>
      <vt:lpstr>PowerPoint Presentation</vt:lpstr>
      <vt:lpstr>Naming Practices</vt:lpstr>
      <vt:lpstr>Use Intention-Revealing names</vt:lpstr>
      <vt:lpstr>Avoid Disinformation</vt:lpstr>
      <vt:lpstr>Pronouncable and Searchable names</vt:lpstr>
      <vt:lpstr>Others</vt:lpstr>
      <vt:lpstr>Others</vt:lpstr>
      <vt:lpstr>Summary</vt:lpstr>
      <vt:lpstr>Daniel Patterson, Sumdog</vt:lpstr>
      <vt:lpstr>Methods/Functions</vt:lpstr>
      <vt:lpstr>Methods/Functions - Example I</vt:lpstr>
      <vt:lpstr>Methods/Functions - Example I</vt:lpstr>
      <vt:lpstr>Methods/Functions - Example I</vt:lpstr>
      <vt:lpstr>Methods/Functions - Example II</vt:lpstr>
      <vt:lpstr>Methods/Functions - Example II</vt:lpstr>
      <vt:lpstr>Methods/Functions - Example III</vt:lpstr>
      <vt:lpstr>Methods/Functions - Example III</vt:lpstr>
      <vt:lpstr>Trainwrecks</vt:lpstr>
      <vt:lpstr>Trainwrecks</vt:lpstr>
      <vt:lpstr>Magic Numbers</vt:lpstr>
      <vt:lpstr>Magic Numbers</vt:lpstr>
      <vt:lpstr>Static methods</vt:lpstr>
      <vt:lpstr>Static methods - Tips</vt:lpstr>
      <vt:lpstr>Some advice from great experts</vt:lpstr>
      <vt:lpstr>Some advice from great experts</vt:lpstr>
      <vt:lpstr>PowerPoint Presentation</vt:lpstr>
      <vt:lpstr>The Simpler The Better</vt:lpstr>
      <vt:lpstr>Software Design Patterns</vt:lpstr>
      <vt:lpstr>MVC - Model-View-Controller</vt:lpstr>
      <vt:lpstr>Abstract Factory</vt:lpstr>
      <vt:lpstr>OOP</vt:lpstr>
      <vt:lpstr>Example: Composition over Inheritance</vt:lpstr>
      <vt:lpstr>What the experts suggest</vt:lpstr>
      <vt:lpstr>Reusability &amp; Refactoring</vt:lpstr>
      <vt:lpstr>Interfaces/API</vt:lpstr>
      <vt:lpstr>Reproducibility</vt:lpstr>
      <vt:lpstr>Simplistic vs Engineered</vt:lpstr>
      <vt:lpstr>Prince of Persia</vt:lpstr>
      <vt:lpstr>Prince of Persia</vt:lpstr>
      <vt:lpstr>Today your life is easier...or not?</vt:lpstr>
      <vt:lpstr>Today your life is easier...or not?</vt:lpstr>
      <vt:lpstr>DO NOT DO THIS!</vt:lpstr>
      <vt:lpstr>Good Academic Practice</vt:lpstr>
      <vt:lpstr>Example - README</vt:lpstr>
      <vt:lpstr>Example - In your code</vt:lpstr>
      <vt:lpstr>Example - In your code</vt:lpstr>
      <vt:lpstr>Give credits to others</vt:lpstr>
      <vt:lpstr>The evolution of a SE (I yr)</vt:lpstr>
      <vt:lpstr>The evolution of a SE (II yr)</vt:lpstr>
      <vt:lpstr>The evolution of a SE (III yr)</vt:lpstr>
      <vt:lpstr>The evolution of a SE (V yr)</vt:lpstr>
      <vt:lpstr>The evolution of a SE (V yr) cont</vt:lpstr>
      <vt:lpstr>The evolution of a SE (X yr)</vt:lpstr>
      <vt:lpstr>So what?</vt:lpstr>
      <vt:lpstr>PowerPoint Presentation</vt:lpstr>
      <vt:lpstr>PowerPoint Presentation</vt:lpstr>
      <vt:lpstr>So what?</vt:lpstr>
      <vt:lpstr>Thanks! Questions?</vt:lpstr>
      <vt:lpstr>Additional Slides - just for reference</vt:lpstr>
      <vt:lpstr>Other bad examples</vt:lpstr>
      <vt:lpstr>Other bad examples</vt:lpstr>
      <vt:lpstr>Comments on static constants</vt:lpstr>
      <vt:lpstr>Done Manifesto</vt:lpstr>
      <vt:lpstr>Common erros in Java - Refs</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Simone Conte</cp:lastModifiedBy>
  <cp:revision>1</cp:revision>
  <dcterms:modified xsi:type="dcterms:W3CDTF">2016-08-26T10:02:33Z</dcterms:modified>
</cp:coreProperties>
</file>